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51" r:id="rId1"/>
  </p:sldMasterIdLst>
  <p:notesMasterIdLst>
    <p:notesMasterId r:id="rId38"/>
  </p:notesMasterIdLst>
  <p:handoutMasterIdLst>
    <p:handoutMasterId r:id="rId39"/>
  </p:handoutMasterIdLst>
  <p:sldIdLst>
    <p:sldId id="271" r:id="rId2"/>
    <p:sldId id="356" r:id="rId3"/>
    <p:sldId id="360" r:id="rId4"/>
    <p:sldId id="272" r:id="rId5"/>
    <p:sldId id="343" r:id="rId6"/>
    <p:sldId id="323" r:id="rId7"/>
    <p:sldId id="324" r:id="rId8"/>
    <p:sldId id="338" r:id="rId9"/>
    <p:sldId id="325" r:id="rId10"/>
    <p:sldId id="339" r:id="rId11"/>
    <p:sldId id="342" r:id="rId12"/>
    <p:sldId id="326" r:id="rId13"/>
    <p:sldId id="327" r:id="rId14"/>
    <p:sldId id="336" r:id="rId15"/>
    <p:sldId id="337" r:id="rId16"/>
    <p:sldId id="341" r:id="rId17"/>
    <p:sldId id="340" r:id="rId18"/>
    <p:sldId id="344" r:id="rId19"/>
    <p:sldId id="345" r:id="rId20"/>
    <p:sldId id="347" r:id="rId21"/>
    <p:sldId id="346" r:id="rId22"/>
    <p:sldId id="348" r:id="rId23"/>
    <p:sldId id="361" r:id="rId24"/>
    <p:sldId id="358" r:id="rId25"/>
    <p:sldId id="359" r:id="rId26"/>
    <p:sldId id="357" r:id="rId27"/>
    <p:sldId id="362" r:id="rId28"/>
    <p:sldId id="349" r:id="rId29"/>
    <p:sldId id="350" r:id="rId30"/>
    <p:sldId id="351" r:id="rId31"/>
    <p:sldId id="352" r:id="rId32"/>
    <p:sldId id="353" r:id="rId33"/>
    <p:sldId id="354" r:id="rId34"/>
    <p:sldId id="355" r:id="rId35"/>
    <p:sldId id="335" r:id="rId36"/>
    <p:sldId id="305" r:id="rId37"/>
  </p:sldIdLst>
  <p:sldSz cx="9144000" cy="6858000" type="screen4x3"/>
  <p:notesSz cx="6858000" cy="9144000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8585A"/>
    <a:srgbClr val="009DDB"/>
    <a:srgbClr val="97BE0D"/>
    <a:srgbClr val="B5123E"/>
    <a:srgbClr val="FFFFFF"/>
    <a:srgbClr val="F9B200"/>
    <a:srgbClr val="808080"/>
    <a:srgbClr val="A7A8A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7204" autoAdjust="0"/>
    <p:restoredTop sz="95280" autoAdjust="0"/>
  </p:normalViewPr>
  <p:slideViewPr>
    <p:cSldViewPr>
      <p:cViewPr varScale="1">
        <p:scale>
          <a:sx n="115" d="100"/>
          <a:sy n="115" d="100"/>
        </p:scale>
        <p:origin x="-81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2457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2457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2457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4D4251E-96D1-4E2C-9A77-4D774275E0ED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de-DE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36613" y="468313"/>
            <a:ext cx="5310187" cy="39830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49313" y="4470400"/>
            <a:ext cx="5281612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FE62926-6C5B-441F-991E-AFE8DCD76DBD}" type="slidenum">
              <a:rPr lang="de-DE"/>
              <a:pPr/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3E59F7D-5806-43DD-9E74-57A4D7CD53E4}" type="slidenum">
              <a:rPr lang="de-DE"/>
              <a:pPr/>
              <a:t>1</a:t>
            </a:fld>
            <a:endParaRPr lang="de-DE"/>
          </a:p>
        </p:txBody>
      </p:sp>
      <p:sp>
        <p:nvSpPr>
          <p:cNvPr id="38914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035050" y="1054100"/>
            <a:ext cx="4570413" cy="34274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84200" y="4572000"/>
            <a:ext cx="5472113" cy="39020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de-CH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19DA380-E936-465E-B687-6C1D303596E7}" type="slidenum">
              <a:rPr lang="de-DE"/>
              <a:pPr/>
              <a:t>36</a:t>
            </a:fld>
            <a:endParaRPr lang="de-DE"/>
          </a:p>
        </p:txBody>
      </p:sp>
      <p:sp>
        <p:nvSpPr>
          <p:cNvPr id="271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3E0A47F-ED92-4C6A-B43D-9919CD6B5331}" type="slidenum">
              <a:rPr lang="de-DE"/>
              <a:pPr/>
              <a:t>4</a:t>
            </a:fld>
            <a:endParaRPr lang="de-DE"/>
          </a:p>
        </p:txBody>
      </p:sp>
      <p:sp>
        <p:nvSpPr>
          <p:cNvPr id="11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3E0A47F-ED92-4C6A-B43D-9919CD6B5331}" type="slidenum">
              <a:rPr lang="de-DE"/>
              <a:pPr/>
              <a:t>6</a:t>
            </a:fld>
            <a:endParaRPr lang="de-DE"/>
          </a:p>
        </p:txBody>
      </p:sp>
      <p:sp>
        <p:nvSpPr>
          <p:cNvPr id="11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3E0A47F-ED92-4C6A-B43D-9919CD6B5331}" type="slidenum">
              <a:rPr lang="de-DE"/>
              <a:pPr/>
              <a:t>7</a:t>
            </a:fld>
            <a:endParaRPr lang="de-DE"/>
          </a:p>
        </p:txBody>
      </p:sp>
      <p:sp>
        <p:nvSpPr>
          <p:cNvPr id="11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0405D77-7BC8-4C12-8D3A-1F1112597B36}" type="slidenum">
              <a:rPr lang="de-DE"/>
              <a:pPr/>
              <a:t>8</a:t>
            </a:fld>
            <a:endParaRPr lang="de-DE"/>
          </a:p>
        </p:txBody>
      </p:sp>
      <p:sp>
        <p:nvSpPr>
          <p:cNvPr id="267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7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3E0A47F-ED92-4C6A-B43D-9919CD6B5331}" type="slidenum">
              <a:rPr lang="de-DE"/>
              <a:pPr/>
              <a:t>9</a:t>
            </a:fld>
            <a:endParaRPr lang="de-DE"/>
          </a:p>
        </p:txBody>
      </p:sp>
      <p:sp>
        <p:nvSpPr>
          <p:cNvPr id="11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3E0A47F-ED92-4C6A-B43D-9919CD6B5331}" type="slidenum">
              <a:rPr lang="de-DE"/>
              <a:pPr/>
              <a:t>10</a:t>
            </a:fld>
            <a:endParaRPr lang="de-DE"/>
          </a:p>
        </p:txBody>
      </p:sp>
      <p:sp>
        <p:nvSpPr>
          <p:cNvPr id="11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3E0A47F-ED92-4C6A-B43D-9919CD6B5331}" type="slidenum">
              <a:rPr lang="de-DE"/>
              <a:pPr/>
              <a:t>11</a:t>
            </a:fld>
            <a:endParaRPr lang="de-DE"/>
          </a:p>
        </p:txBody>
      </p:sp>
      <p:sp>
        <p:nvSpPr>
          <p:cNvPr id="11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0405D77-7BC8-4C12-8D3A-1F1112597B36}" type="slidenum">
              <a:rPr lang="de-DE"/>
              <a:pPr/>
              <a:t>35</a:t>
            </a:fld>
            <a:endParaRPr lang="de-DE"/>
          </a:p>
        </p:txBody>
      </p:sp>
      <p:sp>
        <p:nvSpPr>
          <p:cNvPr id="267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7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B5123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81" name="Rectangle 17"/>
          <p:cNvSpPr>
            <a:spLocks noChangeArrowheads="1"/>
          </p:cNvSpPr>
          <p:nvPr/>
        </p:nvSpPr>
        <p:spPr bwMode="auto">
          <a:xfrm>
            <a:off x="3175" y="5824538"/>
            <a:ext cx="9144000" cy="103663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80" name="Rectangle 16"/>
          <p:cNvSpPr>
            <a:spLocks noChangeArrowheads="1"/>
          </p:cNvSpPr>
          <p:nvPr/>
        </p:nvSpPr>
        <p:spPr bwMode="auto">
          <a:xfrm>
            <a:off x="0" y="5815013"/>
            <a:ext cx="9144000" cy="17462"/>
          </a:xfrm>
          <a:prstGeom prst="rect">
            <a:avLst/>
          </a:prstGeom>
          <a:solidFill>
            <a:srgbClr val="58585A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323850" y="1143000"/>
            <a:ext cx="8496300" cy="914400"/>
          </a:xfrm>
        </p:spPr>
        <p:txBody>
          <a:bodyPr/>
          <a:lstStyle>
            <a:lvl1pPr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de-CH"/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23850" y="1905000"/>
            <a:ext cx="8496300" cy="1524000"/>
          </a:xfrm>
          <a:ln algn="ctr"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de-CH"/>
          </a:p>
        </p:txBody>
      </p:sp>
      <p:sp>
        <p:nvSpPr>
          <p:cNvPr id="7" name="TextBox 6"/>
          <p:cNvSpPr txBox="1"/>
          <p:nvPr userDrawn="1"/>
        </p:nvSpPr>
        <p:spPr>
          <a:xfrm>
            <a:off x="457200" y="6096000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http://thewebsemantic.com   </a:t>
            </a:r>
            <a:r>
              <a:rPr lang="en-US" dirty="0" smtClean="0">
                <a:ln>
                  <a:solidFill>
                    <a:schemeClr val="accent2"/>
                  </a:solidFill>
                </a:ln>
                <a:solidFill>
                  <a:schemeClr val="accent2"/>
                </a:solidFill>
              </a:rPr>
              <a:t> </a:t>
            </a:r>
            <a:r>
              <a:rPr lang="en-US" b="1" cap="none" spc="0" baseline="0" dirty="0" smtClean="0">
                <a:ln w="19050">
                  <a:solidFill>
                    <a:schemeClr val="accent2"/>
                  </a:solidFill>
                  <a:prstDash val="solid"/>
                </a:ln>
                <a:solidFill>
                  <a:schemeClr val="accent2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                </a:t>
            </a:r>
            <a:r>
              <a:rPr lang="en-US" dirty="0" smtClean="0">
                <a:ln>
                  <a:solidFill>
                    <a:schemeClr val="accent2"/>
                  </a:solidFill>
                </a:ln>
                <a:solidFill>
                  <a:schemeClr val="accent2"/>
                </a:solidFill>
              </a:rPr>
              <a:t>  </a:t>
            </a:r>
            <a:r>
              <a:rPr lang="en-US" dirty="0" smtClean="0"/>
              <a:t>  </a:t>
            </a:r>
            <a:r>
              <a:rPr lang="en-US" dirty="0" smtClean="0"/>
              <a:t>http://jenabean.googlecode.com</a:t>
            </a:r>
          </a:p>
          <a:p>
            <a:pPr algn="ctr"/>
            <a:endParaRPr lang="en-US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86200" y="5943600"/>
            <a:ext cx="790575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8F3ECE4-42C4-4ED8-A3A7-423E9A4993A8}" type="slidenum">
              <a:rPr lang="de-CH"/>
              <a:pPr/>
              <a:t>‹#›</a:t>
            </a:fld>
            <a:endParaRPr lang="de-C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6075" y="685800"/>
            <a:ext cx="2124075" cy="51196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3850" y="685800"/>
            <a:ext cx="6219825" cy="51196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DAD9AB-CF48-458C-9F63-2B22EEA6FA32}" type="slidenum">
              <a:rPr lang="de-CH"/>
              <a:pPr/>
              <a:t>‹#›</a:t>
            </a:fld>
            <a:endParaRPr lang="de-CH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0" y="685800"/>
            <a:ext cx="84963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23850" y="1524000"/>
            <a:ext cx="4171950" cy="42814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171950" cy="42814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23850" y="381000"/>
            <a:ext cx="8496300" cy="252413"/>
          </a:xfrm>
        </p:spPr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8342313" y="381000"/>
            <a:ext cx="477837" cy="215900"/>
          </a:xfrm>
        </p:spPr>
        <p:txBody>
          <a:bodyPr/>
          <a:lstStyle>
            <a:lvl1pPr>
              <a:defRPr/>
            </a:lvl1pPr>
          </a:lstStyle>
          <a:p>
            <a:fld id="{A1B9D4B3-11F4-4279-B1AB-AE287B09ED48}" type="slidenum">
              <a:rPr lang="de-CH"/>
              <a:pPr/>
              <a:t>‹#›</a:t>
            </a:fld>
            <a:endParaRPr lang="de-C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4452985-31B8-4405-BAD2-B66A92AEFDFC}" type="slidenum">
              <a:rPr lang="de-CH"/>
              <a:pPr/>
              <a:t>‹#›</a:t>
            </a:fld>
            <a:endParaRPr lang="de-CH"/>
          </a:p>
        </p:txBody>
      </p:sp>
      <p:sp>
        <p:nvSpPr>
          <p:cNvPr id="6" name="TextBox 5"/>
          <p:cNvSpPr txBox="1"/>
          <p:nvPr userDrawn="1"/>
        </p:nvSpPr>
        <p:spPr>
          <a:xfrm>
            <a:off x="457200" y="6096000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http://thewebsemantic.com   </a:t>
            </a:r>
            <a:r>
              <a:rPr lang="en-US" dirty="0" smtClean="0">
                <a:ln>
                  <a:solidFill>
                    <a:schemeClr val="accent2"/>
                  </a:solidFill>
                </a:ln>
                <a:solidFill>
                  <a:schemeClr val="accent2"/>
                </a:solidFill>
              </a:rPr>
              <a:t> </a:t>
            </a:r>
            <a:r>
              <a:rPr lang="en-US" b="1" cap="none" spc="0" baseline="0" dirty="0" smtClean="0">
                <a:ln w="19050">
                  <a:solidFill>
                    <a:schemeClr val="accent2"/>
                  </a:solidFill>
                  <a:prstDash val="solid"/>
                </a:ln>
                <a:solidFill>
                  <a:schemeClr val="accent2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               </a:t>
            </a:r>
            <a:r>
              <a:rPr lang="en-US" dirty="0" smtClean="0">
                <a:ln>
                  <a:solidFill>
                    <a:schemeClr val="accent2"/>
                  </a:solidFill>
                </a:ln>
                <a:solidFill>
                  <a:schemeClr val="accent2"/>
                </a:solidFill>
              </a:rPr>
              <a:t> </a:t>
            </a:r>
            <a:r>
              <a:rPr lang="en-US" dirty="0" smtClean="0"/>
              <a:t>  </a:t>
            </a:r>
            <a:r>
              <a:rPr lang="en-US" dirty="0" smtClean="0"/>
              <a:t>http://jenabean.googlecode.com</a:t>
            </a:r>
          </a:p>
          <a:p>
            <a:pPr algn="ctr"/>
            <a:endParaRPr lang="en-US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86200" y="5943600"/>
            <a:ext cx="790575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7E77427-56F4-4981-B2B4-35A939913F2B}" type="slidenum">
              <a:rPr lang="de-CH"/>
              <a:pPr/>
              <a:t>‹#›</a:t>
            </a:fld>
            <a:endParaRPr lang="de-C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850" y="1524000"/>
            <a:ext cx="4171950" cy="42814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171950" cy="42814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9AE5E61-2088-40B7-BC25-7D768CA728F6}" type="slidenum">
              <a:rPr lang="de-CH"/>
              <a:pPr/>
              <a:t>‹#›</a:t>
            </a:fld>
            <a:endParaRPr lang="de-C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74C9C2B-2878-40F9-92F6-A14892674691}" type="slidenum">
              <a:rPr lang="de-CH"/>
              <a:pPr/>
              <a:t>‹#›</a:t>
            </a:fld>
            <a:endParaRPr lang="de-C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597BA7F-08BB-4D62-BBF1-677294A2D186}" type="slidenum">
              <a:rPr lang="de-CH"/>
              <a:pPr/>
              <a:t>‹#›</a:t>
            </a:fld>
            <a:endParaRPr lang="de-C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EF86DF2-2573-4679-8604-BD99214E5292}" type="slidenum">
              <a:rPr lang="de-CH"/>
              <a:pPr/>
              <a:t>‹#›</a:t>
            </a:fld>
            <a:endParaRPr lang="de-C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8559DF2-E25C-4A4F-A897-EE28DD01A0D7}" type="slidenum">
              <a:rPr lang="de-CH"/>
              <a:pPr/>
              <a:t>‹#›</a:t>
            </a:fld>
            <a:endParaRPr lang="de-C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4ACB1C3-59B3-4BD2-AE4E-B3E8E670291F}" type="slidenum">
              <a:rPr lang="de-CH"/>
              <a:pPr/>
              <a:t>‹#›</a:t>
            </a:fld>
            <a:endParaRPr lang="de-C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5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524000"/>
            <a:ext cx="8496300" cy="428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 smtClean="0"/>
              <a:t>Mastertextformat bearbeiten</a:t>
            </a:r>
          </a:p>
          <a:p>
            <a:pPr lvl="1"/>
            <a:r>
              <a:rPr lang="de-CH" smtClean="0"/>
              <a:t>Zweite Ebene</a:t>
            </a:r>
          </a:p>
          <a:p>
            <a:pPr lvl="2"/>
            <a:r>
              <a:rPr lang="de-CH" smtClean="0"/>
              <a:t>Dritte Ebene</a:t>
            </a:r>
          </a:p>
          <a:p>
            <a:pPr lvl="3"/>
            <a:r>
              <a:rPr lang="de-CH" smtClean="0"/>
              <a:t>Vierte Ebene</a:t>
            </a:r>
          </a:p>
          <a:p>
            <a:pPr lvl="4"/>
            <a:r>
              <a:rPr lang="de-CH" smtClean="0"/>
              <a:t>Fünfte Ebene</a:t>
            </a:r>
          </a:p>
        </p:txBody>
      </p:sp>
      <p:sp>
        <p:nvSpPr>
          <p:cNvPr id="35846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685800"/>
            <a:ext cx="84963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 smtClean="0"/>
              <a:t>Mastertitelformat bearbeiten</a:t>
            </a:r>
          </a:p>
        </p:txBody>
      </p:sp>
      <p:sp>
        <p:nvSpPr>
          <p:cNvPr id="35847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3850" y="381000"/>
            <a:ext cx="8496300" cy="252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bg2"/>
                </a:solidFill>
              </a:defRPr>
            </a:lvl1pPr>
          </a:lstStyle>
          <a:p>
            <a:endParaRPr lang="de-CH"/>
          </a:p>
        </p:txBody>
      </p:sp>
      <p:sp>
        <p:nvSpPr>
          <p:cNvPr id="35890" name="Rectangle 50"/>
          <p:cNvSpPr>
            <a:spLocks noChangeArrowheads="1"/>
          </p:cNvSpPr>
          <p:nvPr/>
        </p:nvSpPr>
        <p:spPr bwMode="auto">
          <a:xfrm>
            <a:off x="0" y="5815013"/>
            <a:ext cx="9144000" cy="17462"/>
          </a:xfrm>
          <a:prstGeom prst="rect">
            <a:avLst/>
          </a:prstGeom>
          <a:solidFill>
            <a:srgbClr val="58585A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GB"/>
          </a:p>
        </p:txBody>
      </p:sp>
      <p:sp>
        <p:nvSpPr>
          <p:cNvPr id="35895" name="Rectangle 5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42313" y="381000"/>
            <a:ext cx="477837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304D1C80-0353-4DD3-9FAA-A766AAC0FCCE}" type="slidenum">
              <a:rPr lang="de-CH"/>
              <a:pPr/>
              <a:t>‹#›</a:t>
            </a:fld>
            <a:endParaRPr lang="de-C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</p:sldLayoutIdLst>
  <p:hf hdr="0" ftr="0" dt="0"/>
  <p:txStyles>
    <p:titleStyle>
      <a:lvl1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2800" b="1">
          <a:solidFill>
            <a:srgbClr val="B5123E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2800" b="1">
          <a:solidFill>
            <a:srgbClr val="B5123E"/>
          </a:solidFill>
          <a:latin typeface="Arial" charset="0"/>
        </a:defRPr>
      </a:lvl2pPr>
      <a:lvl3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2800" b="1">
          <a:solidFill>
            <a:srgbClr val="B5123E"/>
          </a:solidFill>
          <a:latin typeface="Arial" charset="0"/>
        </a:defRPr>
      </a:lvl3pPr>
      <a:lvl4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2800" b="1">
          <a:solidFill>
            <a:srgbClr val="B5123E"/>
          </a:solidFill>
          <a:latin typeface="Arial" charset="0"/>
        </a:defRPr>
      </a:lvl4pPr>
      <a:lvl5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2800" b="1">
          <a:solidFill>
            <a:srgbClr val="B5123E"/>
          </a:solidFill>
          <a:latin typeface="Arial" charset="0"/>
        </a:defRPr>
      </a:lvl5pPr>
      <a:lvl6pPr marL="4572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2800" b="1">
          <a:solidFill>
            <a:srgbClr val="B5123E"/>
          </a:solidFill>
          <a:latin typeface="Arial" charset="0"/>
        </a:defRPr>
      </a:lvl6pPr>
      <a:lvl7pPr marL="9144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2800" b="1">
          <a:solidFill>
            <a:srgbClr val="B5123E"/>
          </a:solidFill>
          <a:latin typeface="Arial" charset="0"/>
        </a:defRPr>
      </a:lvl7pPr>
      <a:lvl8pPr marL="13716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2800" b="1">
          <a:solidFill>
            <a:srgbClr val="B5123E"/>
          </a:solidFill>
          <a:latin typeface="Arial" charset="0"/>
        </a:defRPr>
      </a:lvl8pPr>
      <a:lvl9pPr marL="18288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2800" b="1">
          <a:solidFill>
            <a:srgbClr val="B5123E"/>
          </a:solidFill>
          <a:latin typeface="Arial" charset="0"/>
        </a:defRPr>
      </a:lvl9pPr>
    </p:titleStyle>
    <p:bodyStyle>
      <a:lvl1pPr algn="l" defTabSz="2387600" rtl="0" eaLnBrk="1" fontAlgn="base" hangingPunct="1">
        <a:spcBef>
          <a:spcPct val="0"/>
        </a:spcBef>
        <a:spcAft>
          <a:spcPct val="25000"/>
        </a:spcAft>
        <a:buClr>
          <a:schemeClr val="accent2"/>
        </a:buClr>
        <a:buSzPct val="80000"/>
        <a:buFont typeface="Wingdings" pitchFamily="2" charset="2"/>
        <a:tabLst>
          <a:tab pos="361950" algn="l"/>
        </a:tabLst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342900" indent="-341313" algn="l" defTabSz="2387600" rtl="0" eaLnBrk="1" fontAlgn="base" hangingPunct="1">
        <a:spcBef>
          <a:spcPct val="0"/>
        </a:spcBef>
        <a:spcAft>
          <a:spcPct val="25000"/>
        </a:spcAft>
        <a:buClr>
          <a:srgbClr val="B5123E"/>
        </a:buClr>
        <a:buFont typeface="Arial" charset="0"/>
        <a:buChar char="&gt;"/>
        <a:tabLst>
          <a:tab pos="361950" algn="l"/>
        </a:tabLst>
        <a:defRPr>
          <a:solidFill>
            <a:schemeClr val="tx1"/>
          </a:solidFill>
          <a:latin typeface="+mn-lt"/>
        </a:defRPr>
      </a:lvl2pPr>
      <a:lvl3pPr marL="712788" indent="-368300" algn="l" defTabSz="2387600" rtl="0" eaLnBrk="1" fontAlgn="base" hangingPunct="1">
        <a:spcBef>
          <a:spcPct val="0"/>
        </a:spcBef>
        <a:spcAft>
          <a:spcPct val="25000"/>
        </a:spcAft>
        <a:buClr>
          <a:srgbClr val="58585A"/>
        </a:buClr>
        <a:buChar char="–"/>
        <a:tabLst>
          <a:tab pos="361950" algn="l"/>
        </a:tabLst>
        <a:defRPr>
          <a:solidFill>
            <a:schemeClr val="tx1"/>
          </a:solidFill>
          <a:latin typeface="+mn-lt"/>
        </a:defRPr>
      </a:lvl3pPr>
      <a:lvl4pPr marL="1071563" indent="-357188" algn="l" defTabSz="2387600" rtl="0" eaLnBrk="1" fontAlgn="base" hangingPunct="1">
        <a:lnSpc>
          <a:spcPct val="90000"/>
        </a:lnSpc>
        <a:spcBef>
          <a:spcPct val="0"/>
        </a:spcBef>
        <a:spcAft>
          <a:spcPct val="25000"/>
        </a:spcAft>
        <a:buClr>
          <a:srgbClr val="B5123E"/>
        </a:buClr>
        <a:buSzPct val="80000"/>
        <a:buFont typeface="Wingdings" pitchFamily="2" charset="2"/>
        <a:tabLst>
          <a:tab pos="361950" algn="l"/>
        </a:tabLst>
        <a:defRPr sz="1400">
          <a:solidFill>
            <a:schemeClr val="tx1"/>
          </a:solidFill>
          <a:latin typeface="+mn-lt"/>
        </a:defRPr>
      </a:lvl4pPr>
      <a:lvl5pPr marL="1622425" indent="-360363" algn="l" defTabSz="2387600" rtl="0" eaLnBrk="1" fontAlgn="base" hangingPunct="1">
        <a:lnSpc>
          <a:spcPct val="80000"/>
        </a:lnSpc>
        <a:spcBef>
          <a:spcPct val="0"/>
        </a:spcBef>
        <a:spcAft>
          <a:spcPct val="25000"/>
        </a:spcAft>
        <a:buClr>
          <a:srgbClr val="B5123E"/>
        </a:buClr>
        <a:buSzPct val="50000"/>
        <a:buFont typeface="Wingdings" pitchFamily="2" charset="2"/>
        <a:buChar char="n"/>
        <a:tabLst>
          <a:tab pos="361950" algn="l"/>
        </a:tabLst>
        <a:defRPr sz="1400">
          <a:solidFill>
            <a:schemeClr val="tx1"/>
          </a:solidFill>
          <a:latin typeface="+mn-lt"/>
        </a:defRPr>
      </a:lvl5pPr>
      <a:lvl6pPr marL="2079625" indent="-360363" algn="l" defTabSz="2387600" rtl="0" eaLnBrk="1" fontAlgn="base" hangingPunct="1">
        <a:lnSpc>
          <a:spcPct val="80000"/>
        </a:lnSpc>
        <a:spcBef>
          <a:spcPct val="0"/>
        </a:spcBef>
        <a:spcAft>
          <a:spcPct val="25000"/>
        </a:spcAft>
        <a:buClr>
          <a:srgbClr val="B5123E"/>
        </a:buClr>
        <a:buSzPct val="50000"/>
        <a:buFont typeface="Wingdings" pitchFamily="2" charset="2"/>
        <a:buChar char="n"/>
        <a:tabLst>
          <a:tab pos="361950" algn="l"/>
        </a:tabLst>
        <a:defRPr sz="1400">
          <a:solidFill>
            <a:schemeClr val="tx1"/>
          </a:solidFill>
          <a:latin typeface="+mn-lt"/>
        </a:defRPr>
      </a:lvl6pPr>
      <a:lvl7pPr marL="2536825" indent="-360363" algn="l" defTabSz="2387600" rtl="0" eaLnBrk="1" fontAlgn="base" hangingPunct="1">
        <a:lnSpc>
          <a:spcPct val="80000"/>
        </a:lnSpc>
        <a:spcBef>
          <a:spcPct val="0"/>
        </a:spcBef>
        <a:spcAft>
          <a:spcPct val="25000"/>
        </a:spcAft>
        <a:buClr>
          <a:srgbClr val="B5123E"/>
        </a:buClr>
        <a:buSzPct val="50000"/>
        <a:buFont typeface="Wingdings" pitchFamily="2" charset="2"/>
        <a:buChar char="n"/>
        <a:tabLst>
          <a:tab pos="361950" algn="l"/>
        </a:tabLst>
        <a:defRPr sz="1400">
          <a:solidFill>
            <a:schemeClr val="tx1"/>
          </a:solidFill>
          <a:latin typeface="+mn-lt"/>
        </a:defRPr>
      </a:lvl7pPr>
      <a:lvl8pPr marL="2994025" indent="-360363" algn="l" defTabSz="2387600" rtl="0" eaLnBrk="1" fontAlgn="base" hangingPunct="1">
        <a:lnSpc>
          <a:spcPct val="80000"/>
        </a:lnSpc>
        <a:spcBef>
          <a:spcPct val="0"/>
        </a:spcBef>
        <a:spcAft>
          <a:spcPct val="25000"/>
        </a:spcAft>
        <a:buClr>
          <a:srgbClr val="B5123E"/>
        </a:buClr>
        <a:buSzPct val="50000"/>
        <a:buFont typeface="Wingdings" pitchFamily="2" charset="2"/>
        <a:buChar char="n"/>
        <a:tabLst>
          <a:tab pos="361950" algn="l"/>
        </a:tabLst>
        <a:defRPr sz="1400">
          <a:solidFill>
            <a:schemeClr val="tx1"/>
          </a:solidFill>
          <a:latin typeface="+mn-lt"/>
        </a:defRPr>
      </a:lvl8pPr>
      <a:lvl9pPr marL="3451225" indent="-360363" algn="l" defTabSz="2387600" rtl="0" eaLnBrk="1" fontAlgn="base" hangingPunct="1">
        <a:lnSpc>
          <a:spcPct val="80000"/>
        </a:lnSpc>
        <a:spcBef>
          <a:spcPct val="0"/>
        </a:spcBef>
        <a:spcAft>
          <a:spcPct val="25000"/>
        </a:spcAft>
        <a:buClr>
          <a:srgbClr val="B5123E"/>
        </a:buClr>
        <a:buSzPct val="50000"/>
        <a:buFont typeface="Wingdings" pitchFamily="2" charset="2"/>
        <a:buChar char="n"/>
        <a:tabLst>
          <a:tab pos="361950" algn="l"/>
        </a:tabLst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http://dbtune.org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850" y="1152525"/>
            <a:ext cx="8493125" cy="792163"/>
          </a:xfrm>
          <a:noFill/>
        </p:spPr>
        <p:txBody>
          <a:bodyPr/>
          <a:lstStyle/>
          <a:p>
            <a:r>
              <a:rPr lang="en-US" dirty="0" smtClean="0"/>
              <a:t>Programming with </a:t>
            </a:r>
            <a:r>
              <a:rPr lang="en-US" dirty="0" err="1" smtClean="0"/>
              <a:t>JenaBean</a:t>
            </a:r>
            <a:endParaRPr lang="en-US" dirty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23850" y="2819400"/>
            <a:ext cx="8416925" cy="685800"/>
          </a:xfrm>
          <a:noFill/>
        </p:spPr>
        <p:txBody>
          <a:bodyPr/>
          <a:lstStyle/>
          <a:p>
            <a:r>
              <a:rPr lang="en-US" dirty="0" smtClean="0"/>
              <a:t>Sources for examples can be found @</a:t>
            </a:r>
          </a:p>
          <a:p>
            <a:r>
              <a:rPr lang="en-US" sz="2800" dirty="0" smtClean="0"/>
              <a:t>http://jenabean.googlecode.com/svn/jenabean-lab1</a:t>
            </a:r>
            <a:endParaRPr lang="en-US" sz="2800" dirty="0"/>
          </a:p>
        </p:txBody>
      </p:sp>
      <p:sp>
        <p:nvSpPr>
          <p:cNvPr id="37902" name="Rectangle 14"/>
          <p:cNvSpPr>
            <a:spLocks noChangeArrowheads="1"/>
          </p:cNvSpPr>
          <p:nvPr/>
        </p:nvSpPr>
        <p:spPr bwMode="auto">
          <a:xfrm>
            <a:off x="323850" y="4572000"/>
            <a:ext cx="84963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defTabSz="2387600">
              <a:spcAft>
                <a:spcPct val="25000"/>
              </a:spcAft>
              <a:buClr>
                <a:schemeClr val="accent2"/>
              </a:buClr>
              <a:buSzPct val="80000"/>
              <a:buFont typeface="Wingdings" pitchFamily="2" charset="2"/>
              <a:buNone/>
            </a:pPr>
            <a:r>
              <a:rPr lang="en-US" sz="1200" dirty="0" smtClean="0">
                <a:solidFill>
                  <a:schemeClr val="bg1"/>
                </a:solidFill>
              </a:rPr>
              <a:t>Taylor Cowan</a:t>
            </a:r>
            <a:endParaRPr lang="en-US" sz="1200" dirty="0">
              <a:solidFill>
                <a:schemeClr val="bg1"/>
              </a:solidFill>
            </a:endParaRPr>
          </a:p>
          <a:p>
            <a:pPr defTabSz="2387600">
              <a:spcAft>
                <a:spcPct val="25000"/>
              </a:spcAft>
              <a:buClr>
                <a:schemeClr val="accent2"/>
              </a:buClr>
              <a:buSzPct val="80000"/>
              <a:buFont typeface="Wingdings" pitchFamily="2" charset="2"/>
              <a:buNone/>
            </a:pPr>
            <a:r>
              <a:rPr lang="en-US" sz="1200" dirty="0" smtClean="0">
                <a:solidFill>
                  <a:schemeClr val="bg1"/>
                </a:solidFill>
              </a:rPr>
              <a:t>Travelocity</a:t>
            </a:r>
            <a:endParaRPr lang="en-US" sz="1200" dirty="0">
              <a:solidFill>
                <a:schemeClr val="bg1"/>
              </a:solidFill>
            </a:endParaRPr>
          </a:p>
          <a:p>
            <a:pPr defTabSz="2387600">
              <a:spcAft>
                <a:spcPct val="25000"/>
              </a:spcAft>
              <a:buClr>
                <a:schemeClr val="accent2"/>
              </a:buClr>
              <a:buSzPct val="80000"/>
              <a:buFont typeface="Wingdings" pitchFamily="2" charset="2"/>
              <a:buNone/>
            </a:pPr>
            <a:r>
              <a:rPr lang="en-US" sz="1200" dirty="0" smtClean="0">
                <a:solidFill>
                  <a:srgbClr val="FFFFFF"/>
                </a:solidFill>
              </a:rPr>
              <a:t>8982</a:t>
            </a:r>
            <a:endParaRPr lang="en-US" sz="1200" dirty="0">
              <a:solidFill>
                <a:srgbClr val="FFFFFF"/>
              </a:solidFill>
            </a:endParaRPr>
          </a:p>
          <a:p>
            <a:pPr defTabSz="2387600">
              <a:spcAft>
                <a:spcPct val="25000"/>
              </a:spcAft>
              <a:buClr>
                <a:schemeClr val="accent2"/>
              </a:buClr>
              <a:buSzPct val="80000"/>
              <a:buFont typeface="Wingdings" pitchFamily="2" charset="2"/>
              <a:buNone/>
            </a:pPr>
            <a:endParaRPr lang="en-US" sz="900" b="1" dirty="0">
              <a:solidFill>
                <a:schemeClr val="bg1"/>
              </a:solidFill>
            </a:endParaRPr>
          </a:p>
        </p:txBody>
      </p:sp>
      <p:sp>
        <p:nvSpPr>
          <p:cNvPr id="37915" name="Rectangle 27"/>
          <p:cNvSpPr>
            <a:spLocks noChangeArrowheads="1"/>
          </p:cNvSpPr>
          <p:nvPr/>
        </p:nvSpPr>
        <p:spPr bwMode="auto">
          <a:xfrm>
            <a:off x="2865438" y="63420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37922" name="Rectangle 34"/>
          <p:cNvSpPr>
            <a:spLocks noChangeArrowheads="1"/>
          </p:cNvSpPr>
          <p:nvPr/>
        </p:nvSpPr>
        <p:spPr bwMode="auto">
          <a:xfrm>
            <a:off x="1292225" y="607218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9B1B794-86AB-4C2D-B6A0-E23BCB4A14C7}" type="slidenum">
              <a:rPr lang="de-CH"/>
              <a:pPr/>
              <a:t>10</a:t>
            </a:fld>
            <a:endParaRPr lang="de-CH"/>
          </a:p>
        </p:txBody>
      </p:sp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/>
              <a:t>JenaBean</a:t>
            </a:r>
            <a:r>
              <a:rPr lang="en-US" dirty="0" smtClean="0"/>
              <a:t> Project</a:t>
            </a:r>
            <a:endParaRPr lang="en-US" dirty="0"/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 sz="2000" dirty="0" smtClean="0"/>
              <a:t>Hosted at Google code</a:t>
            </a:r>
            <a:endParaRPr lang="en-US" sz="2000" dirty="0"/>
          </a:p>
          <a:p>
            <a:pPr lvl="1"/>
            <a:r>
              <a:rPr lang="en-US" sz="2000" dirty="0" smtClean="0"/>
              <a:t>Bean binding, not code generation</a:t>
            </a:r>
            <a:endParaRPr lang="en-US" sz="2000" dirty="0"/>
          </a:p>
          <a:p>
            <a:pPr lvl="1"/>
            <a:r>
              <a:rPr lang="en-US" sz="2000" dirty="0" smtClean="0"/>
              <a:t>Doesn’t use byte code interweaving</a:t>
            </a:r>
          </a:p>
          <a:p>
            <a:pPr lvl="1"/>
            <a:r>
              <a:rPr lang="en-US" sz="2000" dirty="0" smtClean="0"/>
              <a:t>Doesn’t require implementing an interface</a:t>
            </a:r>
          </a:p>
          <a:p>
            <a:pPr lvl="1"/>
            <a:r>
              <a:rPr lang="en-US" sz="2000" dirty="0" smtClean="0"/>
              <a:t>http://jenabean.googlecode.com</a:t>
            </a:r>
          </a:p>
          <a:p>
            <a:pPr lvl="1"/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9B1B794-86AB-4C2D-B6A0-E23BCB4A14C7}" type="slidenum">
              <a:rPr lang="de-CH"/>
              <a:pPr/>
              <a:t>11</a:t>
            </a:fld>
            <a:endParaRPr lang="de-CH"/>
          </a:p>
        </p:txBody>
      </p:sp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Programming with </a:t>
            </a:r>
            <a:r>
              <a:rPr lang="en-US" dirty="0" err="1" smtClean="0"/>
              <a:t>JenaBean</a:t>
            </a:r>
            <a:r>
              <a:rPr lang="en-US" dirty="0" smtClean="0"/>
              <a:t> is Simple</a:t>
            </a:r>
            <a:endParaRPr lang="en-US" dirty="0"/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 sz="2000" dirty="0" smtClean="0"/>
              <a:t>Bean2RDF writes objects</a:t>
            </a:r>
            <a:endParaRPr lang="en-US" sz="2000" dirty="0"/>
          </a:p>
          <a:p>
            <a:pPr lvl="1"/>
            <a:r>
              <a:rPr lang="en-US" sz="2000" dirty="0" smtClean="0"/>
              <a:t>RDF2Bean reads objects</a:t>
            </a:r>
          </a:p>
          <a:p>
            <a:pPr lvl="1"/>
            <a:r>
              <a:rPr lang="en-US" sz="2000" dirty="0" smtClean="0"/>
              <a:t>3 Annotations</a:t>
            </a:r>
          </a:p>
          <a:p>
            <a:pPr lvl="1">
              <a:buNone/>
            </a:pPr>
            <a:endParaRPr lang="en-US" sz="2000" dirty="0"/>
          </a:p>
          <a:p>
            <a:pPr lvl="2"/>
            <a:r>
              <a:rPr lang="en-US" sz="2400" b="1" dirty="0" smtClean="0">
                <a:latin typeface="Lucida Console" pitchFamily="49" charset="0"/>
              </a:rPr>
              <a:t>@Id</a:t>
            </a:r>
            <a:r>
              <a:rPr lang="en-US" sz="2400" dirty="0" smtClean="0">
                <a:latin typeface="Lucida Console" pitchFamily="49" charset="0"/>
              </a:rPr>
              <a:t> </a:t>
            </a:r>
            <a:r>
              <a:rPr lang="en-US" sz="2400" dirty="0" smtClean="0"/>
              <a:t>specifies unique field</a:t>
            </a:r>
          </a:p>
          <a:p>
            <a:pPr lvl="2"/>
            <a:r>
              <a:rPr lang="en-US" sz="2400" b="1" dirty="0" smtClean="0">
                <a:latin typeface="Lucida Console" pitchFamily="49" charset="0"/>
              </a:rPr>
              <a:t>@Namespace</a:t>
            </a:r>
            <a:r>
              <a:rPr lang="en-US" sz="2400" dirty="0" smtClean="0">
                <a:latin typeface="Lucida Console" pitchFamily="49" charset="0"/>
              </a:rPr>
              <a:t> </a:t>
            </a:r>
            <a:r>
              <a:rPr lang="en-US" sz="2400" dirty="0" smtClean="0"/>
              <a:t>provides a domain</a:t>
            </a:r>
          </a:p>
          <a:p>
            <a:pPr lvl="2"/>
            <a:r>
              <a:rPr lang="en-US" sz="2400" b="1" dirty="0" smtClean="0">
                <a:latin typeface="Lucida Console" pitchFamily="49" charset="0"/>
              </a:rPr>
              <a:t>@</a:t>
            </a:r>
            <a:r>
              <a:rPr lang="en-US" sz="2400" b="1" dirty="0" err="1" smtClean="0">
                <a:latin typeface="Lucida Console" pitchFamily="49" charset="0"/>
              </a:rPr>
              <a:t>RdfProperty</a:t>
            </a:r>
            <a:r>
              <a:rPr lang="en-US" sz="2400" dirty="0" smtClean="0"/>
              <a:t> maps java properties to RDF properties</a:t>
            </a:r>
          </a:p>
          <a:p>
            <a:pPr lvl="1">
              <a:buNone/>
            </a:pP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Simplest Possible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5238750" cy="3124200"/>
          </a:xfrm>
        </p:spPr>
        <p:txBody>
          <a:bodyPr/>
          <a:lstStyle/>
          <a:p>
            <a:r>
              <a:rPr lang="en-US" sz="1400" b="1" dirty="0" smtClean="0">
                <a:solidFill>
                  <a:srgbClr val="7F0055"/>
                </a:solidFill>
                <a:latin typeface="Lucida Console" pitchFamily="49" charset="0"/>
              </a:rPr>
              <a:t>package</a:t>
            </a:r>
            <a:r>
              <a:rPr lang="en-US" sz="1400" b="1" dirty="0" smtClean="0">
                <a:solidFill>
                  <a:srgbClr val="000000"/>
                </a:solidFill>
                <a:latin typeface="Lucida Console" pitchFamily="49" charset="0"/>
              </a:rPr>
              <a:t> </a:t>
            </a:r>
            <a:r>
              <a:rPr lang="en-US" sz="1400" b="1" dirty="0" err="1" smtClean="0">
                <a:solidFill>
                  <a:srgbClr val="000000"/>
                </a:solidFill>
                <a:highlight>
                  <a:srgbClr val="FFF893"/>
                </a:highlight>
                <a:latin typeface="Lucida Console" pitchFamily="49" charset="0"/>
              </a:rPr>
              <a:t>examples.model</a:t>
            </a:r>
            <a:r>
              <a:rPr lang="en-US" sz="1400" b="1" dirty="0" smtClean="0">
                <a:solidFill>
                  <a:srgbClr val="000000"/>
                </a:solidFill>
                <a:highlight>
                  <a:srgbClr val="FFF893"/>
                </a:highlight>
                <a:latin typeface="Lucida Console" pitchFamily="49" charset="0"/>
              </a:rPr>
              <a:t>;</a:t>
            </a:r>
          </a:p>
          <a:p>
            <a:r>
              <a:rPr lang="en-US" sz="1400" b="1" dirty="0" smtClean="0">
                <a:solidFill>
                  <a:srgbClr val="7F0055"/>
                </a:solidFill>
                <a:latin typeface="Lucida Console" pitchFamily="49" charset="0"/>
              </a:rPr>
              <a:t>import</a:t>
            </a:r>
            <a:r>
              <a:rPr lang="en-US" sz="1400" b="1" dirty="0" smtClean="0">
                <a:solidFill>
                  <a:srgbClr val="000000"/>
                </a:solidFill>
                <a:latin typeface="Lucida Console" pitchFamily="49" charset="0"/>
              </a:rPr>
              <a:t> </a:t>
            </a:r>
            <a:r>
              <a:rPr lang="en-US" sz="1400" b="1" dirty="0" err="1" smtClean="0">
                <a:solidFill>
                  <a:srgbClr val="000000"/>
                </a:solidFill>
                <a:latin typeface="Lucida Console" pitchFamily="49" charset="0"/>
              </a:rPr>
              <a:t>thewebsemantic.Id</a:t>
            </a:r>
            <a:r>
              <a:rPr lang="en-US" sz="1400" b="1" dirty="0" smtClean="0">
                <a:solidFill>
                  <a:srgbClr val="000000"/>
                </a:solidFill>
                <a:latin typeface="Lucida Console" pitchFamily="49" charset="0"/>
              </a:rPr>
              <a:t>;</a:t>
            </a:r>
          </a:p>
          <a:p>
            <a:r>
              <a:rPr lang="en-US" sz="1400" b="1" dirty="0" smtClean="0">
                <a:solidFill>
                  <a:srgbClr val="7F0055"/>
                </a:solidFill>
                <a:latin typeface="Lucida Console" pitchFamily="49" charset="0"/>
              </a:rPr>
              <a:t>public</a:t>
            </a:r>
            <a:r>
              <a:rPr lang="en-US" sz="1400" b="1" dirty="0" smtClean="0">
                <a:solidFill>
                  <a:srgbClr val="000000"/>
                </a:solidFill>
                <a:latin typeface="Lucida Console" pitchFamily="49" charset="0"/>
              </a:rPr>
              <a:t> </a:t>
            </a:r>
            <a:r>
              <a:rPr lang="en-US" sz="1400" b="1" dirty="0" smtClean="0">
                <a:solidFill>
                  <a:srgbClr val="7F0055"/>
                </a:solidFill>
                <a:latin typeface="Lucida Console" pitchFamily="49" charset="0"/>
              </a:rPr>
              <a:t>class</a:t>
            </a:r>
            <a:r>
              <a:rPr lang="en-US" sz="1400" b="1" dirty="0" smtClean="0">
                <a:solidFill>
                  <a:srgbClr val="000000"/>
                </a:solidFill>
                <a:latin typeface="Lucida Console" pitchFamily="49" charset="0"/>
              </a:rPr>
              <a:t> Person {</a:t>
            </a:r>
          </a:p>
          <a:p>
            <a:r>
              <a:rPr lang="en-US" sz="1400" b="1" dirty="0" smtClean="0">
                <a:solidFill>
                  <a:srgbClr val="000000"/>
                </a:solidFill>
                <a:latin typeface="Lucida Console" pitchFamily="49" charset="0"/>
              </a:rPr>
              <a:t>   @Id</a:t>
            </a:r>
          </a:p>
          <a:p>
            <a:r>
              <a:rPr lang="en-US" sz="1400" dirty="0" smtClean="0">
                <a:solidFill>
                  <a:srgbClr val="000000"/>
                </a:solidFill>
                <a:latin typeface="Lucida Console" pitchFamily="49" charset="0"/>
              </a:rPr>
              <a:t>   </a:t>
            </a:r>
            <a:r>
              <a:rPr lang="en-US" sz="1400" b="1" dirty="0" smtClean="0">
                <a:solidFill>
                  <a:srgbClr val="7F0055"/>
                </a:solidFill>
                <a:latin typeface="Lucida Console" pitchFamily="49" charset="0"/>
              </a:rPr>
              <a:t>private</a:t>
            </a:r>
            <a:r>
              <a:rPr lang="en-US" sz="1400" b="1" dirty="0" smtClean="0">
                <a:solidFill>
                  <a:srgbClr val="000000"/>
                </a:solidFill>
                <a:latin typeface="Lucida Console" pitchFamily="49" charset="0"/>
              </a:rPr>
              <a:t> String </a:t>
            </a:r>
            <a:r>
              <a:rPr lang="en-US" sz="1400" b="1" dirty="0" smtClean="0">
                <a:solidFill>
                  <a:srgbClr val="0000C0"/>
                </a:solidFill>
                <a:latin typeface="Lucida Console" pitchFamily="49" charset="0"/>
              </a:rPr>
              <a:t>email</a:t>
            </a:r>
            <a:r>
              <a:rPr lang="en-US" sz="1400" b="1" dirty="0" smtClean="0">
                <a:solidFill>
                  <a:srgbClr val="000000"/>
                </a:solidFill>
                <a:latin typeface="Lucida Console" pitchFamily="49" charset="0"/>
              </a:rPr>
              <a:t>;</a:t>
            </a:r>
          </a:p>
          <a:p>
            <a:r>
              <a:rPr lang="en-US" sz="1400" dirty="0" smtClean="0">
                <a:solidFill>
                  <a:srgbClr val="000000"/>
                </a:solidFill>
                <a:latin typeface="Lucida Console" pitchFamily="49" charset="0"/>
              </a:rPr>
              <a:t>   </a:t>
            </a:r>
            <a:r>
              <a:rPr lang="en-US" sz="1400" b="1" dirty="0" smtClean="0">
                <a:solidFill>
                  <a:srgbClr val="7F0055"/>
                </a:solidFill>
                <a:latin typeface="Lucida Console" pitchFamily="49" charset="0"/>
              </a:rPr>
              <a:t>public</a:t>
            </a:r>
            <a:r>
              <a:rPr lang="en-US" sz="1400" b="1" dirty="0" smtClean="0">
                <a:solidFill>
                  <a:srgbClr val="000000"/>
                </a:solidFill>
                <a:latin typeface="Lucida Console" pitchFamily="49" charset="0"/>
              </a:rPr>
              <a:t> String </a:t>
            </a:r>
            <a:r>
              <a:rPr lang="en-US" sz="1400" b="1" dirty="0" err="1" smtClean="0">
                <a:solidFill>
                  <a:srgbClr val="000000"/>
                </a:solidFill>
                <a:latin typeface="Lucida Console" pitchFamily="49" charset="0"/>
              </a:rPr>
              <a:t>getEmail</a:t>
            </a:r>
            <a:r>
              <a:rPr lang="en-US" sz="1400" b="1" dirty="0" smtClean="0">
                <a:solidFill>
                  <a:srgbClr val="000000"/>
                </a:solidFill>
                <a:latin typeface="Lucida Console" pitchFamily="49" charset="0"/>
              </a:rPr>
              <a:t>() { </a:t>
            </a:r>
            <a:r>
              <a:rPr lang="en-US" sz="1400" b="1" dirty="0" smtClean="0">
                <a:solidFill>
                  <a:srgbClr val="7F0055"/>
                </a:solidFill>
                <a:latin typeface="Lucida Console" pitchFamily="49" charset="0"/>
              </a:rPr>
              <a:t>return</a:t>
            </a:r>
            <a:r>
              <a:rPr lang="en-US" sz="1400" b="1" dirty="0" smtClean="0">
                <a:solidFill>
                  <a:srgbClr val="000000"/>
                </a:solidFill>
                <a:latin typeface="Lucida Console" pitchFamily="49" charset="0"/>
              </a:rPr>
              <a:t> </a:t>
            </a:r>
            <a:r>
              <a:rPr lang="en-US" sz="1400" b="1" dirty="0" smtClean="0">
                <a:solidFill>
                  <a:srgbClr val="0000C0"/>
                </a:solidFill>
                <a:latin typeface="Lucida Console" pitchFamily="49" charset="0"/>
              </a:rPr>
              <a:t>email</a:t>
            </a:r>
            <a:r>
              <a:rPr lang="en-US" sz="1400" b="1" dirty="0" smtClean="0">
                <a:solidFill>
                  <a:srgbClr val="000000"/>
                </a:solidFill>
                <a:latin typeface="Lucida Console" pitchFamily="49" charset="0"/>
              </a:rPr>
              <a:t>;}</a:t>
            </a:r>
          </a:p>
          <a:p>
            <a:r>
              <a:rPr lang="en-US" sz="1400" dirty="0" smtClean="0">
                <a:solidFill>
                  <a:srgbClr val="000000"/>
                </a:solidFill>
                <a:latin typeface="Lucida Console" pitchFamily="49" charset="0"/>
              </a:rPr>
              <a:t>   </a:t>
            </a:r>
            <a:r>
              <a:rPr lang="en-US" sz="1400" b="1" dirty="0" smtClean="0">
                <a:solidFill>
                  <a:srgbClr val="7F0055"/>
                </a:solidFill>
                <a:latin typeface="Lucida Console" pitchFamily="49" charset="0"/>
              </a:rPr>
              <a:t>public</a:t>
            </a:r>
            <a:r>
              <a:rPr lang="en-US" sz="1400" b="1" dirty="0" smtClean="0">
                <a:solidFill>
                  <a:srgbClr val="000000"/>
                </a:solidFill>
                <a:latin typeface="Lucida Console" pitchFamily="49" charset="0"/>
              </a:rPr>
              <a:t> </a:t>
            </a:r>
            <a:r>
              <a:rPr lang="en-US" sz="1400" b="1" dirty="0" smtClean="0">
                <a:solidFill>
                  <a:srgbClr val="7F0055"/>
                </a:solidFill>
                <a:latin typeface="Lucida Console" pitchFamily="49" charset="0"/>
              </a:rPr>
              <a:t>void</a:t>
            </a:r>
            <a:r>
              <a:rPr lang="en-US" sz="1400" b="1" dirty="0" smtClean="0">
                <a:solidFill>
                  <a:srgbClr val="000000"/>
                </a:solidFill>
                <a:latin typeface="Lucida Console" pitchFamily="49" charset="0"/>
              </a:rPr>
              <a:t> </a:t>
            </a:r>
            <a:r>
              <a:rPr lang="en-US" sz="1400" b="1" dirty="0" err="1" smtClean="0">
                <a:solidFill>
                  <a:srgbClr val="000000"/>
                </a:solidFill>
                <a:latin typeface="Lucida Console" pitchFamily="49" charset="0"/>
              </a:rPr>
              <a:t>setEmail</a:t>
            </a:r>
            <a:r>
              <a:rPr lang="en-US" sz="1400" b="1" dirty="0" smtClean="0">
                <a:solidFill>
                  <a:srgbClr val="000000"/>
                </a:solidFill>
                <a:latin typeface="Lucida Console" pitchFamily="49" charset="0"/>
              </a:rPr>
              <a:t>(String email) { </a:t>
            </a:r>
          </a:p>
          <a:p>
            <a:r>
              <a:rPr lang="en-US" sz="1400" b="1" dirty="0" smtClean="0">
                <a:solidFill>
                  <a:srgbClr val="000000"/>
                </a:solidFill>
                <a:latin typeface="Lucida Console" pitchFamily="49" charset="0"/>
              </a:rPr>
              <a:t>      </a:t>
            </a:r>
            <a:r>
              <a:rPr lang="en-US" sz="1400" b="1" dirty="0" err="1" smtClean="0">
                <a:solidFill>
                  <a:srgbClr val="7F0055"/>
                </a:solidFill>
                <a:latin typeface="Lucida Console" pitchFamily="49" charset="0"/>
              </a:rPr>
              <a:t>this</a:t>
            </a:r>
            <a:r>
              <a:rPr lang="en-US" sz="1400" b="1" dirty="0" err="1" smtClean="0">
                <a:solidFill>
                  <a:srgbClr val="000000"/>
                </a:solidFill>
                <a:latin typeface="Lucida Console" pitchFamily="49" charset="0"/>
              </a:rPr>
              <a:t>.</a:t>
            </a:r>
            <a:r>
              <a:rPr lang="en-US" sz="1400" b="1" dirty="0" err="1" smtClean="0">
                <a:solidFill>
                  <a:srgbClr val="0000C0"/>
                </a:solidFill>
                <a:latin typeface="Lucida Console" pitchFamily="49" charset="0"/>
              </a:rPr>
              <a:t>email</a:t>
            </a:r>
            <a:r>
              <a:rPr lang="en-US" sz="1400" b="1" dirty="0" smtClean="0">
                <a:solidFill>
                  <a:srgbClr val="000000"/>
                </a:solidFill>
                <a:latin typeface="Lucida Console" pitchFamily="49" charset="0"/>
              </a:rPr>
              <a:t> = email;}</a:t>
            </a:r>
          </a:p>
          <a:p>
            <a:r>
              <a:rPr lang="en-US" sz="1400" dirty="0" smtClean="0">
                <a:solidFill>
                  <a:srgbClr val="000000"/>
                </a:solidFill>
                <a:latin typeface="Lucida Console" pitchFamily="49" charset="0"/>
              </a:rPr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4452985-31B8-4405-BAD2-B66A92AEFDFC}" type="slidenum">
              <a:rPr lang="de-CH" smtClean="0"/>
              <a:pPr/>
              <a:t>12</a:t>
            </a:fld>
            <a:endParaRPr lang="de-CH"/>
          </a:p>
        </p:txBody>
      </p:sp>
      <p:sp>
        <p:nvSpPr>
          <p:cNvPr id="5" name="Rectangle 4"/>
          <p:cNvSpPr/>
          <p:nvPr/>
        </p:nvSpPr>
        <p:spPr>
          <a:xfrm>
            <a:off x="685800" y="3636020"/>
            <a:ext cx="7772400" cy="2231380"/>
          </a:xfrm>
          <a:prstGeom prst="rect">
            <a:avLst/>
          </a:prstGeom>
          <a:solidFill>
            <a:schemeClr val="accent1"/>
          </a:solidFill>
        </p:spPr>
        <p:txBody>
          <a:bodyPr wrap="square">
            <a:spAutoFit/>
          </a:bodyPr>
          <a:lstStyle/>
          <a:p>
            <a:endParaRPr lang="en-US" sz="1600" dirty="0" smtClean="0">
              <a:latin typeface="Lucida Console" pitchFamily="49" charset="0"/>
            </a:endParaRPr>
          </a:p>
          <a:p>
            <a:endParaRPr lang="en-US" sz="1100" dirty="0" smtClean="0">
              <a:solidFill>
                <a:schemeClr val="bg1"/>
              </a:solidFill>
              <a:latin typeface="Lucida Console" pitchFamily="49" charset="0"/>
            </a:endParaRPr>
          </a:p>
          <a:p>
            <a:r>
              <a:rPr lang="en-US" sz="1400" dirty="0" smtClean="0">
                <a:solidFill>
                  <a:schemeClr val="bg1"/>
                </a:solidFill>
                <a:latin typeface="Lucida Console" pitchFamily="49" charset="0"/>
              </a:rPr>
              <a:t>&lt;http://examples.model/Person&gt;</a:t>
            </a:r>
          </a:p>
          <a:p>
            <a:r>
              <a:rPr lang="en-US" sz="1400" dirty="0" smtClean="0">
                <a:solidFill>
                  <a:schemeClr val="bg1"/>
                </a:solidFill>
                <a:latin typeface="Lucida Console" pitchFamily="49" charset="0"/>
              </a:rPr>
              <a:t>      a       &lt;http://www.w3.org/2000/01/rdf-schema#Class&gt; ;</a:t>
            </a:r>
          </a:p>
          <a:p>
            <a:r>
              <a:rPr lang="en-US" sz="1400" dirty="0" smtClean="0">
                <a:solidFill>
                  <a:schemeClr val="bg1"/>
                </a:solidFill>
                <a:latin typeface="Lucida Console" pitchFamily="49" charset="0"/>
              </a:rPr>
              <a:t>      &lt;http://thewebsemantic.com/javaclass&gt; "</a:t>
            </a:r>
            <a:r>
              <a:rPr lang="en-US" sz="1400" dirty="0" err="1" smtClean="0">
                <a:solidFill>
                  <a:schemeClr val="bg1"/>
                </a:solidFill>
                <a:latin typeface="Lucida Console" pitchFamily="49" charset="0"/>
              </a:rPr>
              <a:t>examples.model.Person</a:t>
            </a:r>
            <a:r>
              <a:rPr lang="en-US" sz="1400" dirty="0" smtClean="0">
                <a:solidFill>
                  <a:schemeClr val="bg1"/>
                </a:solidFill>
                <a:latin typeface="Lucida Console" pitchFamily="49" charset="0"/>
              </a:rPr>
              <a:t>" .</a:t>
            </a:r>
          </a:p>
          <a:p>
            <a:endParaRPr lang="en-US" sz="1400" dirty="0" smtClean="0">
              <a:solidFill>
                <a:schemeClr val="bg1"/>
              </a:solidFill>
              <a:latin typeface="Lucida Console" pitchFamily="49" charset="0"/>
            </a:endParaRPr>
          </a:p>
          <a:p>
            <a:r>
              <a:rPr lang="en-US" sz="1400" dirty="0" smtClean="0">
                <a:solidFill>
                  <a:schemeClr val="bg1"/>
                </a:solidFill>
                <a:latin typeface="Lucida Console" pitchFamily="49" charset="0"/>
              </a:rPr>
              <a:t>&lt;http://examples.model/Person/thewebsemantic@gmail.com&gt;</a:t>
            </a:r>
          </a:p>
          <a:p>
            <a:r>
              <a:rPr lang="en-US" sz="1400" dirty="0" smtClean="0">
                <a:solidFill>
                  <a:schemeClr val="bg1"/>
                </a:solidFill>
                <a:latin typeface="Lucida Console" pitchFamily="49" charset="0"/>
              </a:rPr>
              <a:t>      a       &lt;http://examples.model/Person&gt; ;</a:t>
            </a:r>
          </a:p>
          <a:p>
            <a:r>
              <a:rPr lang="en-US" sz="1400" dirty="0" smtClean="0">
                <a:solidFill>
                  <a:schemeClr val="bg1"/>
                </a:solidFill>
                <a:latin typeface="Lucida Console" pitchFamily="49" charset="0"/>
              </a:rPr>
              <a:t>      &lt;http://examples.model/email&gt; "thewebsemantic@gmail.com"^^</a:t>
            </a:r>
            <a:r>
              <a:rPr lang="en-US" sz="1400" dirty="0" err="1" smtClean="0">
                <a:solidFill>
                  <a:schemeClr val="bg1"/>
                </a:solidFill>
                <a:latin typeface="Lucida Console" pitchFamily="49" charset="0"/>
              </a:rPr>
              <a:t>xsd:string</a:t>
            </a:r>
            <a:r>
              <a:rPr lang="en-US" sz="1400" dirty="0" smtClean="0">
                <a:solidFill>
                  <a:schemeClr val="bg1"/>
                </a:solidFill>
                <a:latin typeface="Lucida Console" pitchFamily="49" charset="0"/>
              </a:rPr>
              <a:t> .</a:t>
            </a:r>
            <a:endParaRPr lang="en-US" sz="1400" b="1" dirty="0" smtClean="0">
              <a:solidFill>
                <a:schemeClr val="bg1"/>
              </a:solidFill>
              <a:latin typeface="Lucida Console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Saving an Instance of Person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00"/>
                </a:solidFill>
                <a:latin typeface="arial"/>
              </a:rPr>
              <a:t>Model m = </a:t>
            </a:r>
            <a:r>
              <a:rPr lang="en-US" dirty="0" err="1" smtClean="0">
                <a:solidFill>
                  <a:srgbClr val="000000"/>
                </a:solidFill>
                <a:latin typeface="arial"/>
              </a:rPr>
              <a:t>ModelFactory.createOntologyModel</a:t>
            </a:r>
            <a:r>
              <a:rPr lang="en-US" dirty="0" smtClean="0">
                <a:solidFill>
                  <a:srgbClr val="000000"/>
                </a:solidFill>
                <a:latin typeface="arial"/>
              </a:rPr>
              <a:t>(); </a:t>
            </a:r>
          </a:p>
          <a:p>
            <a:r>
              <a:rPr lang="en-US" b="1" dirty="0" smtClean="0">
                <a:solidFill>
                  <a:srgbClr val="000000"/>
                </a:solidFill>
                <a:latin typeface="Andale Mono"/>
              </a:rPr>
              <a:t>Bean2RDF writer = new Bean2RDF(m);</a:t>
            </a:r>
            <a:r>
              <a:rPr lang="en-US" dirty="0" smtClean="0">
                <a:solidFill>
                  <a:srgbClr val="000000"/>
                </a:solidFill>
                <a:latin typeface="arial"/>
              </a:rPr>
              <a:t> </a:t>
            </a:r>
          </a:p>
          <a:p>
            <a:r>
              <a:rPr lang="en-US" dirty="0" smtClean="0">
                <a:solidFill>
                  <a:srgbClr val="000000"/>
                </a:solidFill>
                <a:latin typeface="arial"/>
              </a:rPr>
              <a:t>Person p = new Person(); </a:t>
            </a:r>
          </a:p>
          <a:p>
            <a:r>
              <a:rPr lang="en-US" dirty="0" err="1" smtClean="0">
                <a:solidFill>
                  <a:srgbClr val="000000"/>
                </a:solidFill>
                <a:latin typeface="arial"/>
              </a:rPr>
              <a:t>p.setEmail</a:t>
            </a:r>
            <a:r>
              <a:rPr lang="en-US" dirty="0" smtClean="0">
                <a:solidFill>
                  <a:srgbClr val="000000"/>
                </a:solidFill>
                <a:latin typeface="arial"/>
              </a:rPr>
              <a:t>("person@example.com"); </a:t>
            </a:r>
          </a:p>
          <a:p>
            <a:r>
              <a:rPr lang="en-US" dirty="0" err="1" smtClean="0">
                <a:solidFill>
                  <a:srgbClr val="000000"/>
                </a:solidFill>
                <a:latin typeface="arial"/>
              </a:rPr>
              <a:t>writer.save</a:t>
            </a:r>
            <a:r>
              <a:rPr lang="en-US" dirty="0" smtClean="0">
                <a:solidFill>
                  <a:srgbClr val="000000"/>
                </a:solidFill>
                <a:latin typeface="arial"/>
              </a:rPr>
              <a:t>(p); </a:t>
            </a:r>
          </a:p>
          <a:p>
            <a:r>
              <a:rPr lang="en-US" dirty="0" err="1" smtClean="0">
                <a:solidFill>
                  <a:srgbClr val="000000"/>
                </a:solidFill>
                <a:latin typeface="arial"/>
              </a:rPr>
              <a:t>m.write</a:t>
            </a:r>
            <a:r>
              <a:rPr lang="en-US" dirty="0" smtClean="0">
                <a:solidFill>
                  <a:srgbClr val="000000"/>
                </a:solidFill>
                <a:latin typeface="arial"/>
              </a:rPr>
              <a:t>(</a:t>
            </a:r>
            <a:r>
              <a:rPr lang="en-US" dirty="0" err="1" smtClean="0">
                <a:solidFill>
                  <a:srgbClr val="000000"/>
                </a:solidFill>
                <a:latin typeface="arial"/>
              </a:rPr>
              <a:t>System.out</a:t>
            </a:r>
            <a:r>
              <a:rPr lang="en-US" dirty="0" smtClean="0">
                <a:solidFill>
                  <a:srgbClr val="000000"/>
                </a:solidFill>
                <a:latin typeface="arial"/>
              </a:rPr>
              <a:t>, "N3"); </a:t>
            </a:r>
          </a:p>
          <a:p>
            <a:endParaRPr lang="en-US" dirty="0" smtClean="0">
              <a:solidFill>
                <a:srgbClr val="000000"/>
              </a:solidFill>
              <a:latin typeface="arial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arial"/>
              </a:rPr>
              <a:t>…</a:t>
            </a:r>
            <a:endParaRPr lang="en-US" sz="1400" dirty="0" smtClean="0">
              <a:solidFill>
                <a:srgbClr val="000000"/>
              </a:solidFill>
              <a:latin typeface="Lucida Console" pitchFamily="49" charset="0"/>
            </a:endParaRPr>
          </a:p>
          <a:p>
            <a:endParaRPr lang="en-US" sz="1400" dirty="0" smtClean="0">
              <a:solidFill>
                <a:srgbClr val="000000"/>
              </a:solidFill>
              <a:latin typeface="Lucida Console" pitchFamily="49" charset="0"/>
            </a:endParaRPr>
          </a:p>
          <a:p>
            <a:r>
              <a:rPr lang="en-US" sz="1400" dirty="0" smtClean="0">
                <a:solidFill>
                  <a:srgbClr val="000000"/>
                </a:solidFill>
                <a:latin typeface="Lucida Console" pitchFamily="49" charset="0"/>
              </a:rPr>
              <a:t>&lt;http://example/Person&gt; a </a:t>
            </a:r>
            <a:r>
              <a:rPr lang="en-US" sz="1400" dirty="0" err="1" smtClean="0">
                <a:solidFill>
                  <a:srgbClr val="000000"/>
                </a:solidFill>
                <a:latin typeface="Lucida Console" pitchFamily="49" charset="0"/>
              </a:rPr>
              <a:t>owl:Class</a:t>
            </a:r>
            <a:r>
              <a:rPr lang="en-US" sz="1400" dirty="0" smtClean="0">
                <a:solidFill>
                  <a:srgbClr val="000000"/>
                </a:solidFill>
                <a:latin typeface="Lucida Console" pitchFamily="49" charset="0"/>
              </a:rPr>
              <a:t> ; </a:t>
            </a:r>
          </a:p>
          <a:p>
            <a:r>
              <a:rPr lang="en-US" sz="1400" dirty="0" smtClean="0">
                <a:solidFill>
                  <a:srgbClr val="000000"/>
                </a:solidFill>
                <a:latin typeface="Lucida Console" pitchFamily="49" charset="0"/>
              </a:rPr>
              <a:t>   &lt;http://thewebsemantic.com/javaclass&gt; "</a:t>
            </a:r>
            <a:r>
              <a:rPr lang="en-US" sz="1400" dirty="0" err="1" smtClean="0">
                <a:solidFill>
                  <a:srgbClr val="000000"/>
                </a:solidFill>
                <a:latin typeface="Lucida Console" pitchFamily="49" charset="0"/>
              </a:rPr>
              <a:t>example.Person</a:t>
            </a:r>
            <a:r>
              <a:rPr lang="en-US" sz="1400" dirty="0" smtClean="0">
                <a:solidFill>
                  <a:srgbClr val="000000"/>
                </a:solidFill>
                <a:latin typeface="Lucida Console" pitchFamily="49" charset="0"/>
              </a:rPr>
              <a:t>" . </a:t>
            </a:r>
          </a:p>
          <a:p>
            <a:r>
              <a:rPr lang="en-US" sz="1400" dirty="0" smtClean="0">
                <a:solidFill>
                  <a:srgbClr val="000000"/>
                </a:solidFill>
                <a:latin typeface="Lucida Console" pitchFamily="49" charset="0"/>
              </a:rPr>
              <a:t>   &lt;http://example/Person/taylor_cowan@yahoo.com&gt; a &lt;http://example/Person&gt; ; </a:t>
            </a:r>
          </a:p>
          <a:p>
            <a:r>
              <a:rPr lang="en-US" sz="1400" dirty="0" smtClean="0">
                <a:solidFill>
                  <a:srgbClr val="000000"/>
                </a:solidFill>
                <a:latin typeface="Lucida Console" pitchFamily="49" charset="0"/>
              </a:rPr>
              <a:t>   &lt;http://example/email&gt; "taylor_cowan@yahoo.com"^^</a:t>
            </a:r>
            <a:r>
              <a:rPr lang="en-US" sz="1400" dirty="0" err="1" smtClean="0">
                <a:solidFill>
                  <a:srgbClr val="000000"/>
                </a:solidFill>
                <a:latin typeface="Lucida Console" pitchFamily="49" charset="0"/>
              </a:rPr>
              <a:t>xsd:string</a:t>
            </a:r>
            <a:r>
              <a:rPr lang="en-US" sz="1400" dirty="0" smtClean="0">
                <a:solidFill>
                  <a:srgbClr val="000000"/>
                </a:solidFill>
                <a:latin typeface="Lucida Console" pitchFamily="49" charset="0"/>
              </a:rPr>
              <a:t> .</a:t>
            </a:r>
            <a:endParaRPr lang="en-US" sz="1400" dirty="0">
              <a:latin typeface="Lucida Console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4452985-31B8-4405-BAD2-B66A92AEFDFC}" type="slidenum">
              <a:rPr lang="de-CH" smtClean="0"/>
              <a:pPr/>
              <a:t>13</a:t>
            </a:fld>
            <a:endParaRPr lang="de-C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Overriding the Default Namespace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0" y="1219200"/>
            <a:ext cx="8496300" cy="3124200"/>
          </a:xfrm>
        </p:spPr>
        <p:txBody>
          <a:bodyPr/>
          <a:lstStyle/>
          <a:p>
            <a:r>
              <a:rPr lang="en-US" sz="1400" b="1" dirty="0" smtClean="0">
                <a:solidFill>
                  <a:srgbClr val="7F0055"/>
                </a:solidFill>
                <a:latin typeface="Lucida Console" pitchFamily="49" charset="0"/>
              </a:rPr>
              <a:t>package</a:t>
            </a:r>
            <a:r>
              <a:rPr lang="en-US" sz="1400" b="1" dirty="0" smtClean="0">
                <a:solidFill>
                  <a:srgbClr val="000000"/>
                </a:solidFill>
                <a:latin typeface="Lucida Console" pitchFamily="49" charset="0"/>
              </a:rPr>
              <a:t> </a:t>
            </a:r>
            <a:r>
              <a:rPr lang="en-US" sz="1400" b="1" dirty="0" err="1" smtClean="0">
                <a:solidFill>
                  <a:srgbClr val="000000"/>
                </a:solidFill>
                <a:latin typeface="Lucida Console" pitchFamily="49" charset="0"/>
              </a:rPr>
              <a:t>examples.model</a:t>
            </a:r>
            <a:r>
              <a:rPr lang="en-US" sz="1400" b="1" dirty="0" smtClean="0">
                <a:solidFill>
                  <a:srgbClr val="000000"/>
                </a:solidFill>
                <a:latin typeface="Lucida Console" pitchFamily="49" charset="0"/>
              </a:rPr>
              <a:t>;</a:t>
            </a:r>
          </a:p>
          <a:p>
            <a:endParaRPr lang="en-US" sz="1400" dirty="0" smtClean="0">
              <a:latin typeface="Lucida Console" pitchFamily="49" charset="0"/>
            </a:endParaRPr>
          </a:p>
          <a:p>
            <a:r>
              <a:rPr lang="en-US" sz="1400" b="1" dirty="0" smtClean="0">
                <a:solidFill>
                  <a:srgbClr val="7F0055"/>
                </a:solidFill>
                <a:latin typeface="Lucida Console" pitchFamily="49" charset="0"/>
              </a:rPr>
              <a:t>import</a:t>
            </a:r>
            <a:r>
              <a:rPr lang="en-US" sz="1400" b="1" dirty="0" smtClean="0">
                <a:solidFill>
                  <a:srgbClr val="000000"/>
                </a:solidFill>
                <a:latin typeface="Lucida Console" pitchFamily="49" charset="0"/>
              </a:rPr>
              <a:t> </a:t>
            </a:r>
            <a:r>
              <a:rPr lang="en-US" sz="1400" b="1" dirty="0" err="1" smtClean="0">
                <a:solidFill>
                  <a:srgbClr val="000000"/>
                </a:solidFill>
                <a:latin typeface="Lucida Console" pitchFamily="49" charset="0"/>
              </a:rPr>
              <a:t>thewebsemantic.Id</a:t>
            </a:r>
            <a:r>
              <a:rPr lang="en-US" sz="1400" b="1" dirty="0" smtClean="0">
                <a:solidFill>
                  <a:srgbClr val="000000"/>
                </a:solidFill>
                <a:latin typeface="Lucida Console" pitchFamily="49" charset="0"/>
              </a:rPr>
              <a:t>;</a:t>
            </a:r>
          </a:p>
          <a:p>
            <a:r>
              <a:rPr lang="en-US" sz="1400" b="1" dirty="0" smtClean="0">
                <a:solidFill>
                  <a:srgbClr val="7F0055"/>
                </a:solidFill>
                <a:latin typeface="Lucida Console" pitchFamily="49" charset="0"/>
              </a:rPr>
              <a:t>import</a:t>
            </a:r>
            <a:r>
              <a:rPr lang="en-US" sz="1400" b="1" dirty="0" smtClean="0">
                <a:solidFill>
                  <a:srgbClr val="000000"/>
                </a:solidFill>
                <a:latin typeface="Lucida Console" pitchFamily="49" charset="0"/>
              </a:rPr>
              <a:t> </a:t>
            </a:r>
            <a:r>
              <a:rPr lang="en-US" sz="1400" b="1" dirty="0" err="1" smtClean="0">
                <a:solidFill>
                  <a:srgbClr val="000000"/>
                </a:solidFill>
                <a:highlight>
                  <a:srgbClr val="FFF893"/>
                </a:highlight>
                <a:latin typeface="Lucida Console" pitchFamily="49" charset="0"/>
              </a:rPr>
              <a:t>thewebsemantic.Namespace</a:t>
            </a:r>
            <a:r>
              <a:rPr lang="en-US" sz="1400" b="1" dirty="0" smtClean="0">
                <a:solidFill>
                  <a:srgbClr val="000000"/>
                </a:solidFill>
                <a:highlight>
                  <a:srgbClr val="FFF893"/>
                </a:highlight>
                <a:latin typeface="Lucida Console" pitchFamily="49" charset="0"/>
              </a:rPr>
              <a:t>;</a:t>
            </a:r>
          </a:p>
          <a:p>
            <a:endParaRPr lang="en-US" sz="1400" dirty="0" smtClean="0">
              <a:latin typeface="Lucida Console" pitchFamily="49" charset="0"/>
            </a:endParaRPr>
          </a:p>
          <a:p>
            <a:r>
              <a:rPr lang="en-US" sz="1400" dirty="0" smtClean="0">
                <a:solidFill>
                  <a:srgbClr val="646464"/>
                </a:solidFill>
                <a:latin typeface="Lucida Console" pitchFamily="49" charset="0"/>
              </a:rPr>
              <a:t>@</a:t>
            </a:r>
            <a:r>
              <a:rPr lang="en-US" sz="1400" dirty="0" smtClean="0">
                <a:solidFill>
                  <a:srgbClr val="646464"/>
                </a:solidFill>
                <a:highlight>
                  <a:srgbClr val="FFF893"/>
                </a:highlight>
                <a:latin typeface="Lucida Console" pitchFamily="49" charset="0"/>
              </a:rPr>
              <a:t>Namespace</a:t>
            </a:r>
            <a:r>
              <a:rPr lang="en-US" sz="1400" dirty="0" smtClean="0">
                <a:solidFill>
                  <a:srgbClr val="000000"/>
                </a:solidFill>
                <a:highlight>
                  <a:srgbClr val="FFF893"/>
                </a:highlight>
                <a:latin typeface="Lucida Console" pitchFamily="49" charset="0"/>
              </a:rPr>
              <a:t>(</a:t>
            </a:r>
            <a:r>
              <a:rPr lang="en-US" sz="1400" dirty="0" smtClean="0">
                <a:solidFill>
                  <a:srgbClr val="2A00FF"/>
                </a:solidFill>
                <a:highlight>
                  <a:srgbClr val="FFF893"/>
                </a:highlight>
                <a:latin typeface="Lucida Console" pitchFamily="49" charset="0"/>
              </a:rPr>
              <a:t>"http://mydomain#"</a:t>
            </a:r>
            <a:r>
              <a:rPr lang="en-US" sz="1400" dirty="0" smtClean="0">
                <a:solidFill>
                  <a:srgbClr val="000000"/>
                </a:solidFill>
                <a:highlight>
                  <a:srgbClr val="FFF893"/>
                </a:highlight>
                <a:latin typeface="Lucida Console" pitchFamily="49" charset="0"/>
              </a:rPr>
              <a:t>)</a:t>
            </a:r>
          </a:p>
          <a:p>
            <a:r>
              <a:rPr lang="en-US" sz="1400" b="1" dirty="0" smtClean="0">
                <a:solidFill>
                  <a:srgbClr val="7F0055"/>
                </a:solidFill>
                <a:latin typeface="Lucida Console" pitchFamily="49" charset="0"/>
              </a:rPr>
              <a:t>public</a:t>
            </a:r>
            <a:r>
              <a:rPr lang="en-US" sz="1400" b="1" dirty="0" smtClean="0">
                <a:solidFill>
                  <a:srgbClr val="000000"/>
                </a:solidFill>
                <a:latin typeface="Lucida Console" pitchFamily="49" charset="0"/>
              </a:rPr>
              <a:t> </a:t>
            </a:r>
            <a:r>
              <a:rPr lang="en-US" sz="1400" b="1" dirty="0" smtClean="0">
                <a:solidFill>
                  <a:srgbClr val="7F0055"/>
                </a:solidFill>
                <a:latin typeface="Lucida Console" pitchFamily="49" charset="0"/>
              </a:rPr>
              <a:t>class</a:t>
            </a:r>
            <a:r>
              <a:rPr lang="en-US" sz="1400" b="1" dirty="0" smtClean="0">
                <a:solidFill>
                  <a:srgbClr val="000000"/>
                </a:solidFill>
                <a:latin typeface="Lucida Console" pitchFamily="49" charset="0"/>
              </a:rPr>
              <a:t> Person { … }</a:t>
            </a:r>
            <a:endParaRPr lang="en-US" sz="1400" dirty="0" smtClean="0">
              <a:solidFill>
                <a:srgbClr val="000000"/>
              </a:solidFill>
              <a:latin typeface="Lucida Console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4452985-31B8-4405-BAD2-B66A92AEFDFC}" type="slidenum">
              <a:rPr lang="de-CH" smtClean="0"/>
              <a:pPr/>
              <a:t>14</a:t>
            </a:fld>
            <a:endParaRPr lang="de-CH"/>
          </a:p>
        </p:txBody>
      </p:sp>
      <p:sp>
        <p:nvSpPr>
          <p:cNvPr id="5" name="Rectangle 4"/>
          <p:cNvSpPr/>
          <p:nvPr/>
        </p:nvSpPr>
        <p:spPr>
          <a:xfrm>
            <a:off x="304800" y="3352800"/>
            <a:ext cx="8305800" cy="2277547"/>
          </a:xfrm>
          <a:prstGeom prst="rect">
            <a:avLst/>
          </a:prstGeom>
          <a:solidFill>
            <a:schemeClr val="accent1"/>
          </a:solidFill>
        </p:spPr>
        <p:txBody>
          <a:bodyPr wrap="square">
            <a:spAutoFit/>
          </a:bodyPr>
          <a:lstStyle/>
          <a:p>
            <a:endParaRPr lang="en-US" sz="1600" dirty="0" smtClean="0">
              <a:latin typeface="Lucida Console" pitchFamily="49" charset="0"/>
            </a:endParaRPr>
          </a:p>
          <a:p>
            <a:r>
              <a:rPr lang="en-US" sz="1400" dirty="0" smtClean="0">
                <a:solidFill>
                  <a:schemeClr val="bg1"/>
                </a:solidFill>
                <a:latin typeface="Lucida Console" pitchFamily="49" charset="0"/>
              </a:rPr>
              <a:t>&lt;</a:t>
            </a:r>
            <a:r>
              <a:rPr lang="en-US" sz="1400" b="1" dirty="0" smtClean="0">
                <a:solidFill>
                  <a:srgbClr val="FFFF00"/>
                </a:solidFill>
                <a:latin typeface="Lucida Console" pitchFamily="49" charset="0"/>
              </a:rPr>
              <a:t>http://mydomain</a:t>
            </a:r>
            <a:r>
              <a:rPr lang="en-US" sz="1400" b="1" dirty="0" smtClean="0">
                <a:solidFill>
                  <a:schemeClr val="bg1"/>
                </a:solidFill>
                <a:latin typeface="Lucida Console" pitchFamily="49" charset="0"/>
              </a:rPr>
              <a:t>#</a:t>
            </a:r>
            <a:r>
              <a:rPr lang="en-US" sz="1400" dirty="0" smtClean="0">
                <a:solidFill>
                  <a:schemeClr val="bg1"/>
                </a:solidFill>
                <a:latin typeface="Lucida Console" pitchFamily="49" charset="0"/>
              </a:rPr>
              <a:t>Person&gt;</a:t>
            </a:r>
          </a:p>
          <a:p>
            <a:r>
              <a:rPr lang="en-US" sz="1400" dirty="0" smtClean="0">
                <a:solidFill>
                  <a:schemeClr val="bg1"/>
                </a:solidFill>
                <a:latin typeface="Lucida Console" pitchFamily="49" charset="0"/>
              </a:rPr>
              <a:t>      a       &lt;http://www.w3.org/2000/01/rdf-schema#Class&gt; ;</a:t>
            </a:r>
          </a:p>
          <a:p>
            <a:r>
              <a:rPr lang="en-US" sz="1400" dirty="0" smtClean="0">
                <a:solidFill>
                  <a:schemeClr val="bg1"/>
                </a:solidFill>
                <a:latin typeface="Lucida Console" pitchFamily="49" charset="0"/>
              </a:rPr>
              <a:t>      &lt;http://thewebsemantic.com/javaclass&gt;</a:t>
            </a:r>
          </a:p>
          <a:p>
            <a:r>
              <a:rPr lang="en-US" sz="1400" dirty="0" smtClean="0">
                <a:solidFill>
                  <a:schemeClr val="bg1"/>
                </a:solidFill>
                <a:latin typeface="Lucida Console" pitchFamily="49" charset="0"/>
              </a:rPr>
              <a:t>              "</a:t>
            </a:r>
            <a:r>
              <a:rPr lang="en-US" sz="1400" dirty="0" err="1" smtClean="0">
                <a:solidFill>
                  <a:schemeClr val="bg1"/>
                </a:solidFill>
                <a:latin typeface="Lucida Console" pitchFamily="49" charset="0"/>
              </a:rPr>
              <a:t>examples.model.Person</a:t>
            </a:r>
            <a:r>
              <a:rPr lang="en-US" sz="1400" dirty="0" smtClean="0">
                <a:solidFill>
                  <a:schemeClr val="bg1"/>
                </a:solidFill>
                <a:latin typeface="Lucida Console" pitchFamily="49" charset="0"/>
              </a:rPr>
              <a:t>" .</a:t>
            </a:r>
          </a:p>
          <a:p>
            <a:endParaRPr lang="en-US" sz="1400" dirty="0" smtClean="0">
              <a:solidFill>
                <a:schemeClr val="bg1"/>
              </a:solidFill>
              <a:latin typeface="Lucida Console" pitchFamily="49" charset="0"/>
            </a:endParaRPr>
          </a:p>
          <a:p>
            <a:r>
              <a:rPr lang="en-US" sz="1400" dirty="0" smtClean="0">
                <a:solidFill>
                  <a:schemeClr val="bg1"/>
                </a:solidFill>
                <a:latin typeface="Lucida Console" pitchFamily="49" charset="0"/>
              </a:rPr>
              <a:t>&lt;</a:t>
            </a:r>
            <a:r>
              <a:rPr lang="en-US" sz="1400" b="1" dirty="0" smtClean="0">
                <a:solidFill>
                  <a:srgbClr val="FFFF00"/>
                </a:solidFill>
                <a:latin typeface="Lucida Console" pitchFamily="49" charset="0"/>
              </a:rPr>
              <a:t>http://mydomain</a:t>
            </a:r>
            <a:r>
              <a:rPr lang="en-US" sz="1400" dirty="0" smtClean="0">
                <a:solidFill>
                  <a:schemeClr val="bg1"/>
                </a:solidFill>
                <a:latin typeface="Lucida Console" pitchFamily="49" charset="0"/>
              </a:rPr>
              <a:t>#Person/thewebsemantic@gmail.com&gt;</a:t>
            </a:r>
          </a:p>
          <a:p>
            <a:r>
              <a:rPr lang="en-US" sz="1400" dirty="0" smtClean="0">
                <a:solidFill>
                  <a:schemeClr val="bg1"/>
                </a:solidFill>
                <a:latin typeface="Lucida Console" pitchFamily="49" charset="0"/>
              </a:rPr>
              <a:t>      a       &lt;</a:t>
            </a:r>
            <a:r>
              <a:rPr lang="en-US" sz="1400" b="1" dirty="0" smtClean="0">
                <a:solidFill>
                  <a:srgbClr val="FFFF00"/>
                </a:solidFill>
                <a:latin typeface="Lucida Console" pitchFamily="49" charset="0"/>
              </a:rPr>
              <a:t>http://mydomain</a:t>
            </a:r>
            <a:r>
              <a:rPr lang="en-US" sz="1400" dirty="0" smtClean="0">
                <a:solidFill>
                  <a:schemeClr val="bg1"/>
                </a:solidFill>
                <a:latin typeface="Lucida Console" pitchFamily="49" charset="0"/>
              </a:rPr>
              <a:t>#Person&gt; ;</a:t>
            </a:r>
          </a:p>
          <a:p>
            <a:r>
              <a:rPr lang="en-US" sz="1400" dirty="0" smtClean="0">
                <a:solidFill>
                  <a:schemeClr val="bg1"/>
                </a:solidFill>
                <a:latin typeface="Lucida Console" pitchFamily="49" charset="0"/>
              </a:rPr>
              <a:t>      &lt;</a:t>
            </a:r>
            <a:r>
              <a:rPr lang="en-US" sz="1400" b="1" dirty="0" smtClean="0">
                <a:solidFill>
                  <a:srgbClr val="FFFF00"/>
                </a:solidFill>
                <a:latin typeface="Lucida Console" pitchFamily="49" charset="0"/>
              </a:rPr>
              <a:t>http://mydomain</a:t>
            </a:r>
            <a:r>
              <a:rPr lang="en-US" sz="1400" dirty="0" smtClean="0">
                <a:solidFill>
                  <a:schemeClr val="bg1"/>
                </a:solidFill>
                <a:latin typeface="Lucida Console" pitchFamily="49" charset="0"/>
              </a:rPr>
              <a:t>#email&gt;</a:t>
            </a:r>
          </a:p>
          <a:p>
            <a:r>
              <a:rPr lang="en-US" sz="1400" dirty="0" smtClean="0">
                <a:solidFill>
                  <a:schemeClr val="bg1"/>
                </a:solidFill>
                <a:latin typeface="Lucida Console" pitchFamily="49" charset="0"/>
              </a:rPr>
              <a:t>              "thewebsemantic@gmail.com"^^</a:t>
            </a:r>
            <a:r>
              <a:rPr lang="en-US" sz="1400" dirty="0" err="1" smtClean="0">
                <a:solidFill>
                  <a:schemeClr val="bg1"/>
                </a:solidFill>
                <a:latin typeface="Lucida Console" pitchFamily="49" charset="0"/>
              </a:rPr>
              <a:t>xsd:string</a:t>
            </a:r>
            <a:r>
              <a:rPr lang="en-US" sz="1400" dirty="0" smtClean="0">
                <a:solidFill>
                  <a:schemeClr val="bg1"/>
                </a:solidFill>
                <a:latin typeface="Lucida Console" pitchFamily="49" charset="0"/>
              </a:rPr>
              <a:t> 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Overriding the Default Property Bindings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0" y="1219200"/>
            <a:ext cx="8496300" cy="2514600"/>
          </a:xfrm>
        </p:spPr>
        <p:txBody>
          <a:bodyPr/>
          <a:lstStyle/>
          <a:p>
            <a:r>
              <a:rPr lang="en-US" sz="1400" dirty="0" smtClean="0">
                <a:solidFill>
                  <a:srgbClr val="646464"/>
                </a:solidFill>
                <a:latin typeface="Lucida Console" pitchFamily="49" charset="0"/>
              </a:rPr>
              <a:t>@Namespace(“http://mydomain#”)</a:t>
            </a:r>
            <a:endParaRPr lang="en-US" sz="1400" b="1" dirty="0" smtClean="0">
              <a:solidFill>
                <a:srgbClr val="7F0055"/>
              </a:solidFill>
              <a:latin typeface="Lucida Console" pitchFamily="49" charset="0"/>
            </a:endParaRPr>
          </a:p>
          <a:p>
            <a:r>
              <a:rPr lang="en-US" sz="1400" b="1" dirty="0" smtClean="0">
                <a:solidFill>
                  <a:srgbClr val="7F0055"/>
                </a:solidFill>
                <a:latin typeface="Lucida Console" pitchFamily="49" charset="0"/>
              </a:rPr>
              <a:t>public</a:t>
            </a:r>
            <a:r>
              <a:rPr lang="en-US" sz="1400" b="1" dirty="0" smtClean="0">
                <a:solidFill>
                  <a:srgbClr val="000000"/>
                </a:solidFill>
                <a:latin typeface="Lucida Console" pitchFamily="49" charset="0"/>
              </a:rPr>
              <a:t> </a:t>
            </a:r>
            <a:r>
              <a:rPr lang="en-US" sz="1400" b="1" dirty="0" smtClean="0">
                <a:solidFill>
                  <a:srgbClr val="7F0055"/>
                </a:solidFill>
                <a:latin typeface="Lucida Console" pitchFamily="49" charset="0"/>
              </a:rPr>
              <a:t>class</a:t>
            </a:r>
            <a:r>
              <a:rPr lang="en-US" sz="1400" b="1" dirty="0" smtClean="0">
                <a:solidFill>
                  <a:srgbClr val="000000"/>
                </a:solidFill>
                <a:latin typeface="Lucida Console" pitchFamily="49" charset="0"/>
              </a:rPr>
              <a:t> Person {</a:t>
            </a:r>
          </a:p>
          <a:p>
            <a:r>
              <a:rPr lang="en-US" sz="1400" b="1" dirty="0" smtClean="0">
                <a:solidFill>
                  <a:srgbClr val="7F0055"/>
                </a:solidFill>
                <a:latin typeface="Lucida Console" pitchFamily="49" charset="0"/>
              </a:rPr>
              <a:t>   private</a:t>
            </a:r>
            <a:r>
              <a:rPr lang="en-US" sz="1400" b="1" dirty="0" smtClean="0">
                <a:solidFill>
                  <a:srgbClr val="000000"/>
                </a:solidFill>
                <a:latin typeface="Lucida Console" pitchFamily="49" charset="0"/>
              </a:rPr>
              <a:t> String </a:t>
            </a:r>
            <a:r>
              <a:rPr lang="en-US" sz="1400" b="1" dirty="0" smtClean="0">
                <a:solidFill>
                  <a:srgbClr val="0000C0"/>
                </a:solidFill>
                <a:latin typeface="Lucida Console" pitchFamily="49" charset="0"/>
              </a:rPr>
              <a:t>email</a:t>
            </a:r>
            <a:r>
              <a:rPr lang="en-US" sz="1400" b="1" dirty="0" smtClean="0">
                <a:solidFill>
                  <a:srgbClr val="000000"/>
                </a:solidFill>
                <a:latin typeface="Lucida Console" pitchFamily="49" charset="0"/>
              </a:rPr>
              <a:t>;</a:t>
            </a:r>
          </a:p>
          <a:p>
            <a:r>
              <a:rPr lang="en-US" sz="1400" dirty="0" smtClean="0">
                <a:solidFill>
                  <a:srgbClr val="646464"/>
                </a:solidFill>
                <a:latin typeface="Lucida Console" pitchFamily="49" charset="0"/>
              </a:rPr>
              <a:t>   @</a:t>
            </a:r>
            <a:r>
              <a:rPr lang="en-US" sz="1400" dirty="0" err="1" smtClean="0">
                <a:solidFill>
                  <a:srgbClr val="646464"/>
                </a:solidFill>
                <a:latin typeface="Lucida Console" pitchFamily="49" charset="0"/>
              </a:rPr>
              <a:t>RdfProperty</a:t>
            </a:r>
            <a:r>
              <a:rPr lang="en-US" sz="1400" dirty="0" smtClean="0">
                <a:solidFill>
                  <a:srgbClr val="000000"/>
                </a:solidFill>
                <a:latin typeface="Lucida Console" pitchFamily="49" charset="0"/>
              </a:rPr>
              <a:t>(FOAF.</a:t>
            </a:r>
            <a:r>
              <a:rPr lang="en-US" sz="1400" i="1" dirty="0" smtClean="0">
                <a:solidFill>
                  <a:srgbClr val="0000C0"/>
                </a:solidFill>
                <a:latin typeface="Lucida Console" pitchFamily="49" charset="0"/>
              </a:rPr>
              <a:t>NS</a:t>
            </a:r>
            <a:r>
              <a:rPr lang="en-US" sz="1400" i="1" dirty="0" smtClean="0">
                <a:solidFill>
                  <a:srgbClr val="000000"/>
                </a:solidFill>
                <a:latin typeface="Lucida Console" pitchFamily="49" charset="0"/>
              </a:rPr>
              <a:t> + </a:t>
            </a:r>
            <a:r>
              <a:rPr lang="en-US" sz="1400" i="1" dirty="0" smtClean="0">
                <a:solidFill>
                  <a:srgbClr val="2A00FF"/>
                </a:solidFill>
                <a:latin typeface="Lucida Console" pitchFamily="49" charset="0"/>
              </a:rPr>
              <a:t>"name"</a:t>
            </a:r>
            <a:r>
              <a:rPr lang="en-US" sz="1400" i="1" dirty="0" smtClean="0">
                <a:solidFill>
                  <a:srgbClr val="000000"/>
                </a:solidFill>
                <a:latin typeface="Lucida Console" pitchFamily="49" charset="0"/>
              </a:rPr>
              <a:t>)</a:t>
            </a:r>
            <a:endParaRPr lang="en-US" sz="1400" b="1" dirty="0" smtClean="0">
              <a:solidFill>
                <a:srgbClr val="000000"/>
              </a:solidFill>
              <a:latin typeface="Lucida Console" pitchFamily="49" charset="0"/>
            </a:endParaRPr>
          </a:p>
          <a:p>
            <a:r>
              <a:rPr lang="en-US" sz="1400" b="1" dirty="0" smtClean="0">
                <a:solidFill>
                  <a:srgbClr val="7F0055"/>
                </a:solidFill>
                <a:latin typeface="Lucida Console" pitchFamily="49" charset="0"/>
              </a:rPr>
              <a:t>   private</a:t>
            </a:r>
            <a:r>
              <a:rPr lang="en-US" sz="1400" b="1" dirty="0" smtClean="0">
                <a:solidFill>
                  <a:srgbClr val="000000"/>
                </a:solidFill>
                <a:latin typeface="Lucida Console" pitchFamily="49" charset="0"/>
              </a:rPr>
              <a:t> String </a:t>
            </a:r>
            <a:r>
              <a:rPr lang="en-US" sz="1400" b="1" dirty="0" smtClean="0">
                <a:solidFill>
                  <a:srgbClr val="0000C0"/>
                </a:solidFill>
                <a:latin typeface="Lucida Console" pitchFamily="49" charset="0"/>
              </a:rPr>
              <a:t>name</a:t>
            </a:r>
            <a:r>
              <a:rPr lang="en-US" sz="1400" b="1" dirty="0" smtClean="0">
                <a:solidFill>
                  <a:srgbClr val="000000"/>
                </a:solidFill>
                <a:latin typeface="Lucida Console" pitchFamily="49" charset="0"/>
              </a:rPr>
              <a:t>;</a:t>
            </a:r>
          </a:p>
          <a:p>
            <a:endParaRPr lang="en-US" sz="1400" dirty="0" smtClean="0">
              <a:latin typeface="Lucida Console" pitchFamily="49" charset="0"/>
            </a:endParaRPr>
          </a:p>
          <a:p>
            <a:r>
              <a:rPr lang="en-US" sz="1400" b="1" dirty="0" smtClean="0">
                <a:solidFill>
                  <a:srgbClr val="7F0055"/>
                </a:solidFill>
                <a:latin typeface="Lucida Console" pitchFamily="49" charset="0"/>
              </a:rPr>
              <a:t>   </a:t>
            </a:r>
            <a:endParaRPr lang="en-US" sz="1400" dirty="0" smtClean="0">
              <a:solidFill>
                <a:srgbClr val="000000"/>
              </a:solidFill>
              <a:latin typeface="Lucida Console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4452985-31B8-4405-BAD2-B66A92AEFDFC}" type="slidenum">
              <a:rPr lang="de-CH" smtClean="0"/>
              <a:pPr/>
              <a:t>15</a:t>
            </a:fld>
            <a:endParaRPr lang="de-CH"/>
          </a:p>
        </p:txBody>
      </p:sp>
      <p:sp>
        <p:nvSpPr>
          <p:cNvPr id="5" name="Rectangle 4"/>
          <p:cNvSpPr/>
          <p:nvPr/>
        </p:nvSpPr>
        <p:spPr>
          <a:xfrm>
            <a:off x="533400" y="3657600"/>
            <a:ext cx="7543800" cy="1877437"/>
          </a:xfrm>
          <a:prstGeom prst="rect">
            <a:avLst/>
          </a:prstGeom>
          <a:solidFill>
            <a:schemeClr val="accent1"/>
          </a:solidFill>
        </p:spPr>
        <p:txBody>
          <a:bodyPr wrap="square">
            <a:spAutoFit/>
          </a:bodyPr>
          <a:lstStyle/>
          <a:p>
            <a:endParaRPr lang="en-US" dirty="0" smtClean="0">
              <a:latin typeface="Lucida Console" pitchFamily="49" charset="0"/>
            </a:endParaRPr>
          </a:p>
          <a:p>
            <a:r>
              <a:rPr lang="en-US" sz="1400" dirty="0" smtClean="0">
                <a:solidFill>
                  <a:schemeClr val="bg1"/>
                </a:solidFill>
                <a:latin typeface="Lucida Console" pitchFamily="49" charset="0"/>
              </a:rPr>
              <a:t>&lt;http://mydomain#Person&gt;</a:t>
            </a:r>
          </a:p>
          <a:p>
            <a:r>
              <a:rPr lang="en-US" sz="1400" dirty="0" smtClean="0">
                <a:solidFill>
                  <a:schemeClr val="bg1"/>
                </a:solidFill>
                <a:latin typeface="Lucida Console" pitchFamily="49" charset="0"/>
              </a:rPr>
              <a:t>      a       &lt;http://www.w3.org/2000/01/rdf-schema#Class&gt; ;</a:t>
            </a:r>
          </a:p>
          <a:p>
            <a:r>
              <a:rPr lang="en-US" sz="1400" dirty="0" smtClean="0">
                <a:solidFill>
                  <a:schemeClr val="bg1"/>
                </a:solidFill>
                <a:latin typeface="Lucida Console" pitchFamily="49" charset="0"/>
              </a:rPr>
              <a:t>      &lt;http://thewebsemantic.com/javaclass&gt; "</a:t>
            </a:r>
            <a:r>
              <a:rPr lang="en-US" sz="1400" dirty="0" err="1" smtClean="0">
                <a:solidFill>
                  <a:schemeClr val="bg1"/>
                </a:solidFill>
                <a:latin typeface="Lucida Console" pitchFamily="49" charset="0"/>
              </a:rPr>
              <a:t>examples.model.Person</a:t>
            </a:r>
            <a:r>
              <a:rPr lang="en-US" sz="1400" dirty="0" smtClean="0">
                <a:solidFill>
                  <a:schemeClr val="bg1"/>
                </a:solidFill>
                <a:latin typeface="Lucida Console" pitchFamily="49" charset="0"/>
              </a:rPr>
              <a:t>" .</a:t>
            </a:r>
          </a:p>
          <a:p>
            <a:endParaRPr lang="en-US" sz="1400" dirty="0" smtClean="0">
              <a:solidFill>
                <a:schemeClr val="bg1"/>
              </a:solidFill>
              <a:latin typeface="Lucida Console" pitchFamily="49" charset="0"/>
            </a:endParaRPr>
          </a:p>
          <a:p>
            <a:r>
              <a:rPr lang="en-US" sz="1400" dirty="0" smtClean="0">
                <a:solidFill>
                  <a:schemeClr val="bg1"/>
                </a:solidFill>
                <a:latin typeface="Lucida Console" pitchFamily="49" charset="0"/>
              </a:rPr>
              <a:t>&lt;http://mydomain#Person/thewebsemantic@gmail.com&gt;</a:t>
            </a:r>
          </a:p>
          <a:p>
            <a:r>
              <a:rPr lang="en-US" sz="1400" dirty="0" smtClean="0">
                <a:solidFill>
                  <a:schemeClr val="bg1"/>
                </a:solidFill>
                <a:latin typeface="Lucida Console" pitchFamily="49" charset="0"/>
              </a:rPr>
              <a:t>      a       &lt;http://mydomain#Person&gt; ;</a:t>
            </a:r>
          </a:p>
          <a:p>
            <a:r>
              <a:rPr lang="en-US" sz="1400" dirty="0" smtClean="0">
                <a:solidFill>
                  <a:schemeClr val="bg1"/>
                </a:solidFill>
                <a:latin typeface="Lucida Console" pitchFamily="49" charset="0"/>
              </a:rPr>
              <a:t>      &lt;</a:t>
            </a:r>
            <a:r>
              <a:rPr lang="en-US" sz="1400" b="1" dirty="0" smtClean="0">
                <a:solidFill>
                  <a:srgbClr val="FFFF00"/>
                </a:solidFill>
                <a:latin typeface="Lucida Console" pitchFamily="49" charset="0"/>
              </a:rPr>
              <a:t>http://xmlns.com/foaf/0.1/name</a:t>
            </a:r>
            <a:r>
              <a:rPr lang="en-US" sz="1400" dirty="0" smtClean="0">
                <a:solidFill>
                  <a:schemeClr val="bg1"/>
                </a:solidFill>
                <a:latin typeface="Lucida Console" pitchFamily="49" charset="0"/>
              </a:rPr>
              <a:t>&gt; "Taylor Cowan"^^</a:t>
            </a:r>
            <a:r>
              <a:rPr lang="en-US" sz="1400" dirty="0" err="1" smtClean="0">
                <a:solidFill>
                  <a:schemeClr val="bg1"/>
                </a:solidFill>
                <a:latin typeface="Lucida Console" pitchFamily="49" charset="0"/>
              </a:rPr>
              <a:t>xsd:string</a:t>
            </a:r>
            <a:r>
              <a:rPr lang="en-US" sz="1400" dirty="0" smtClean="0">
                <a:solidFill>
                  <a:schemeClr val="bg1"/>
                </a:solidFill>
                <a:latin typeface="Lucida Console" pitchFamily="49" charset="0"/>
              </a:rPr>
              <a:t> 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Extending Person to Support Friendship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7F0055"/>
                </a:solidFill>
                <a:latin typeface="Lucida Console" pitchFamily="49" charset="0"/>
              </a:rPr>
              <a:t>public</a:t>
            </a:r>
            <a:r>
              <a:rPr lang="en-US" b="1" dirty="0" smtClean="0">
                <a:solidFill>
                  <a:srgbClr val="000000"/>
                </a:solidFill>
                <a:latin typeface="Lucida Console" pitchFamily="49" charset="0"/>
              </a:rPr>
              <a:t> Collection&lt;Person&gt; </a:t>
            </a:r>
            <a:r>
              <a:rPr lang="en-US" b="1" dirty="0" smtClean="0">
                <a:solidFill>
                  <a:srgbClr val="0000C0"/>
                </a:solidFill>
                <a:latin typeface="Lucida Console" pitchFamily="49" charset="0"/>
              </a:rPr>
              <a:t>friends</a:t>
            </a:r>
            <a:r>
              <a:rPr lang="en-US" b="1" dirty="0" smtClean="0">
                <a:solidFill>
                  <a:srgbClr val="000000"/>
                </a:solidFill>
                <a:latin typeface="Lucida Console" pitchFamily="49" charset="0"/>
              </a:rPr>
              <a:t> = </a:t>
            </a:r>
            <a:r>
              <a:rPr lang="en-US" b="1" dirty="0" smtClean="0">
                <a:solidFill>
                  <a:srgbClr val="7F0055"/>
                </a:solidFill>
                <a:latin typeface="Lucida Console" pitchFamily="49" charset="0"/>
              </a:rPr>
              <a:t>new</a:t>
            </a:r>
          </a:p>
          <a:p>
            <a:r>
              <a:rPr lang="en-US" dirty="0" smtClean="0">
                <a:solidFill>
                  <a:srgbClr val="000000"/>
                </a:solidFill>
                <a:latin typeface="Lucida Console" pitchFamily="49" charset="0"/>
              </a:rPr>
              <a:t>  </a:t>
            </a:r>
            <a:r>
              <a:rPr lang="en-US" dirty="0" err="1" smtClean="0">
                <a:solidFill>
                  <a:srgbClr val="000000"/>
                </a:solidFill>
                <a:latin typeface="Lucida Console" pitchFamily="49" charset="0"/>
              </a:rPr>
              <a:t>LinkedList</a:t>
            </a:r>
            <a:r>
              <a:rPr lang="en-US" dirty="0" smtClean="0">
                <a:solidFill>
                  <a:srgbClr val="000000"/>
                </a:solidFill>
                <a:latin typeface="Lucida Console" pitchFamily="49" charset="0"/>
              </a:rPr>
              <a:t>&lt;Person&gt;();</a:t>
            </a:r>
          </a:p>
          <a:p>
            <a:endParaRPr lang="en-US" dirty="0" smtClean="0">
              <a:latin typeface="Lucida Console" pitchFamily="49" charset="0"/>
            </a:endParaRPr>
          </a:p>
          <a:p>
            <a:r>
              <a:rPr lang="en-US" dirty="0" smtClean="0">
                <a:solidFill>
                  <a:srgbClr val="646464"/>
                </a:solidFill>
                <a:latin typeface="Lucida Console" pitchFamily="49" charset="0"/>
              </a:rPr>
              <a:t>@</a:t>
            </a:r>
            <a:r>
              <a:rPr lang="en-US" dirty="0" err="1" smtClean="0">
                <a:solidFill>
                  <a:srgbClr val="646464"/>
                </a:solidFill>
                <a:latin typeface="Lucida Console" pitchFamily="49" charset="0"/>
              </a:rPr>
              <a:t>RdfProperty</a:t>
            </a:r>
            <a:r>
              <a:rPr lang="en-US" dirty="0" smtClean="0">
                <a:solidFill>
                  <a:srgbClr val="000000"/>
                </a:solidFill>
                <a:latin typeface="Lucida Console" pitchFamily="49" charset="0"/>
              </a:rPr>
              <a:t>(</a:t>
            </a:r>
            <a:r>
              <a:rPr lang="en-US" dirty="0" smtClean="0">
                <a:solidFill>
                  <a:srgbClr val="2A00FF"/>
                </a:solidFill>
                <a:latin typeface="Lucida Console" pitchFamily="49" charset="0"/>
              </a:rPr>
              <a:t>"http://xmlns.com/foaf/0.1/knows"</a:t>
            </a:r>
            <a:r>
              <a:rPr lang="en-US" dirty="0" smtClean="0">
                <a:solidFill>
                  <a:srgbClr val="000000"/>
                </a:solidFill>
                <a:latin typeface="Lucida Console" pitchFamily="49" charset="0"/>
              </a:rPr>
              <a:t>)</a:t>
            </a:r>
          </a:p>
          <a:p>
            <a:r>
              <a:rPr lang="en-US" b="1" dirty="0" smtClean="0">
                <a:solidFill>
                  <a:srgbClr val="7F0055"/>
                </a:solidFill>
                <a:latin typeface="Lucida Console" pitchFamily="49" charset="0"/>
              </a:rPr>
              <a:t>public</a:t>
            </a:r>
            <a:r>
              <a:rPr lang="en-US" b="1" dirty="0" smtClean="0">
                <a:solidFill>
                  <a:srgbClr val="000000"/>
                </a:solidFill>
                <a:latin typeface="Lucida Console" pitchFamily="49" charset="0"/>
              </a:rPr>
              <a:t> Collection&lt;Person&gt; </a:t>
            </a:r>
            <a:r>
              <a:rPr lang="en-US" b="1" dirty="0" err="1" smtClean="0">
                <a:solidFill>
                  <a:srgbClr val="000000"/>
                </a:solidFill>
                <a:latin typeface="Lucida Console" pitchFamily="49" charset="0"/>
              </a:rPr>
              <a:t>getFriends</a:t>
            </a:r>
            <a:r>
              <a:rPr lang="en-US" b="1" dirty="0" smtClean="0">
                <a:solidFill>
                  <a:srgbClr val="000000"/>
                </a:solidFill>
                <a:latin typeface="Lucida Console" pitchFamily="49" charset="0"/>
              </a:rPr>
              <a:t>() { </a:t>
            </a:r>
            <a:r>
              <a:rPr lang="en-US" b="1" dirty="0" smtClean="0">
                <a:solidFill>
                  <a:srgbClr val="7F0055"/>
                </a:solidFill>
                <a:latin typeface="Lucida Console" pitchFamily="49" charset="0"/>
              </a:rPr>
              <a:t>return</a:t>
            </a:r>
            <a:r>
              <a:rPr lang="en-US" b="1" dirty="0" smtClean="0">
                <a:solidFill>
                  <a:srgbClr val="000000"/>
                </a:solidFill>
                <a:latin typeface="Lucida Console" pitchFamily="49" charset="0"/>
              </a:rPr>
              <a:t> </a:t>
            </a:r>
            <a:r>
              <a:rPr lang="en-US" b="1" dirty="0" smtClean="0">
                <a:solidFill>
                  <a:srgbClr val="0000C0"/>
                </a:solidFill>
                <a:latin typeface="Lucida Console" pitchFamily="49" charset="0"/>
              </a:rPr>
              <a:t>friends</a:t>
            </a:r>
            <a:r>
              <a:rPr lang="en-US" b="1" dirty="0" smtClean="0">
                <a:solidFill>
                  <a:srgbClr val="000000"/>
                </a:solidFill>
                <a:latin typeface="Lucida Console" pitchFamily="49" charset="0"/>
              </a:rPr>
              <a:t>;}</a:t>
            </a:r>
            <a:endParaRPr lang="en-US" dirty="0">
              <a:latin typeface="Lucida Console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4452985-31B8-4405-BAD2-B66A92AEFDFC}" type="slidenum">
              <a:rPr lang="de-CH" smtClean="0"/>
              <a:pPr/>
              <a:t>16</a:t>
            </a:fld>
            <a:endParaRPr lang="de-C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Loading Beans from a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00"/>
                </a:solidFill>
                <a:latin typeface="Lucida Console" pitchFamily="49" charset="0"/>
              </a:rPr>
              <a:t>RDF2Bean reader = </a:t>
            </a:r>
            <a:r>
              <a:rPr lang="en-US" b="1" dirty="0" smtClean="0">
                <a:solidFill>
                  <a:srgbClr val="7F0055"/>
                </a:solidFill>
                <a:latin typeface="Lucida Console" pitchFamily="49" charset="0"/>
              </a:rPr>
              <a:t>new</a:t>
            </a:r>
            <a:r>
              <a:rPr lang="en-US" b="1" dirty="0" smtClean="0">
                <a:solidFill>
                  <a:srgbClr val="000000"/>
                </a:solidFill>
                <a:latin typeface="Lucida Console" pitchFamily="49" charset="0"/>
              </a:rPr>
              <a:t> RDF2Bean(m);</a:t>
            </a:r>
          </a:p>
          <a:p>
            <a:endParaRPr lang="en-US" b="1" dirty="0" smtClean="0">
              <a:solidFill>
                <a:srgbClr val="000000"/>
              </a:solidFill>
              <a:latin typeface="Lucida Console" pitchFamily="49" charset="0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Lucida Console" pitchFamily="49" charset="0"/>
              </a:rPr>
              <a:t>Person p = </a:t>
            </a:r>
            <a:r>
              <a:rPr lang="en-US" dirty="0" err="1" smtClean="0">
                <a:solidFill>
                  <a:srgbClr val="000000"/>
                </a:solidFill>
                <a:latin typeface="Lucida Console" pitchFamily="49" charset="0"/>
              </a:rPr>
              <a:t>reader.load</a:t>
            </a:r>
            <a:r>
              <a:rPr lang="en-US" dirty="0" smtClean="0">
                <a:solidFill>
                  <a:srgbClr val="000000"/>
                </a:solidFill>
                <a:latin typeface="Lucida Console" pitchFamily="49" charset="0"/>
              </a:rPr>
              <a:t>(</a:t>
            </a:r>
            <a:r>
              <a:rPr lang="en-US" dirty="0" err="1" smtClean="0">
                <a:solidFill>
                  <a:srgbClr val="000000"/>
                </a:solidFill>
                <a:latin typeface="Lucida Console" pitchFamily="49" charset="0"/>
              </a:rPr>
              <a:t>Person.</a:t>
            </a:r>
            <a:r>
              <a:rPr lang="en-US" b="1" dirty="0" err="1" smtClean="0">
                <a:solidFill>
                  <a:srgbClr val="7F0055"/>
                </a:solidFill>
                <a:latin typeface="Lucida Console" pitchFamily="49" charset="0"/>
              </a:rPr>
              <a:t>class</a:t>
            </a:r>
            <a:r>
              <a:rPr lang="en-US" b="1" dirty="0" err="1" smtClean="0">
                <a:solidFill>
                  <a:srgbClr val="000000"/>
                </a:solidFill>
                <a:latin typeface="Lucida Console" pitchFamily="49" charset="0"/>
              </a:rPr>
              <a:t>,</a:t>
            </a:r>
            <a:r>
              <a:rPr lang="en-US" b="1" dirty="0" err="1" smtClean="0">
                <a:solidFill>
                  <a:srgbClr val="2A00FF"/>
                </a:solidFill>
                <a:latin typeface="Lucida Console" pitchFamily="49" charset="0"/>
              </a:rPr>
              <a:t>"person@example.com</a:t>
            </a:r>
            <a:r>
              <a:rPr lang="en-US" b="1" dirty="0" smtClean="0">
                <a:solidFill>
                  <a:srgbClr val="2A00FF"/>
                </a:solidFill>
                <a:latin typeface="Lucida Console" pitchFamily="49" charset="0"/>
              </a:rPr>
              <a:t>"</a:t>
            </a:r>
            <a:r>
              <a:rPr lang="en-US" b="1" dirty="0" smtClean="0">
                <a:solidFill>
                  <a:srgbClr val="000000"/>
                </a:solidFill>
                <a:latin typeface="Lucida Console" pitchFamily="49" charset="0"/>
              </a:rPr>
              <a:t>);</a:t>
            </a:r>
          </a:p>
          <a:p>
            <a:endParaRPr lang="en-US" b="1" dirty="0" smtClean="0">
              <a:solidFill>
                <a:srgbClr val="000000"/>
              </a:solidFill>
              <a:latin typeface="Lucida Console" pitchFamily="49" charset="0"/>
            </a:endParaRPr>
          </a:p>
          <a:p>
            <a:r>
              <a:rPr lang="en-US" dirty="0" smtClean="0">
                <a:latin typeface="Lucida Console" pitchFamily="49" charset="0"/>
              </a:rPr>
              <a:t>Collection&lt;Person&gt; </a:t>
            </a:r>
            <a:r>
              <a:rPr lang="en-US" dirty="0" err="1" smtClean="0">
                <a:latin typeface="Lucida Console" pitchFamily="49" charset="0"/>
              </a:rPr>
              <a:t>allPeople</a:t>
            </a:r>
            <a:r>
              <a:rPr lang="en-US" dirty="0" smtClean="0">
                <a:latin typeface="Lucida Console" pitchFamily="49" charset="0"/>
              </a:rPr>
              <a:t> = </a:t>
            </a:r>
            <a:r>
              <a:rPr lang="en-US" dirty="0" err="1" smtClean="0">
                <a:latin typeface="Lucida Console" pitchFamily="49" charset="0"/>
              </a:rPr>
              <a:t>reader.load</a:t>
            </a:r>
            <a:r>
              <a:rPr lang="en-US" dirty="0" smtClean="0">
                <a:latin typeface="Lucida Console" pitchFamily="49" charset="0"/>
              </a:rPr>
              <a:t>(</a:t>
            </a:r>
            <a:r>
              <a:rPr lang="en-US" dirty="0" err="1" smtClean="0">
                <a:latin typeface="Lucida Console" pitchFamily="49" charset="0"/>
              </a:rPr>
              <a:t>Person.</a:t>
            </a:r>
            <a:r>
              <a:rPr lang="en-US" b="1" dirty="0" err="1" smtClean="0">
                <a:solidFill>
                  <a:srgbClr val="7F0055"/>
                </a:solidFill>
                <a:latin typeface="Lucida Console" pitchFamily="49" charset="0"/>
              </a:rPr>
              <a:t>class</a:t>
            </a:r>
            <a:r>
              <a:rPr lang="en-US" b="1" dirty="0" smtClean="0">
                <a:latin typeface="Lucida Console" pitchFamily="49" charset="0"/>
              </a:rPr>
              <a:t>);</a:t>
            </a:r>
            <a:endParaRPr lang="en-US" b="1" dirty="0" smtClean="0">
              <a:solidFill>
                <a:srgbClr val="000000"/>
              </a:solidFill>
              <a:latin typeface="Lucida Console" pitchFamily="49" charset="0"/>
            </a:endParaRP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4452985-31B8-4405-BAD2-B66A92AEFDFC}" type="slidenum">
              <a:rPr lang="de-CH" smtClean="0"/>
              <a:pPr/>
              <a:t>17</a:t>
            </a:fld>
            <a:endParaRPr lang="de-C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JenaBean</a:t>
            </a:r>
            <a:r>
              <a:rPr lang="en-US" dirty="0" smtClean="0"/>
              <a:t> Support for OWL Entailments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4452985-31B8-4405-BAD2-B66A92AEFDFC}" type="slidenum">
              <a:rPr lang="de-CH" smtClean="0"/>
              <a:pPr/>
              <a:t>18</a:t>
            </a:fld>
            <a:endParaRPr lang="de-CH"/>
          </a:p>
        </p:txBody>
      </p:sp>
      <p:sp>
        <p:nvSpPr>
          <p:cNvPr id="5" name="TextBox 4"/>
          <p:cNvSpPr txBox="1"/>
          <p:nvPr/>
        </p:nvSpPr>
        <p:spPr>
          <a:xfrm>
            <a:off x="914400" y="19050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025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323850" y="1360944"/>
            <a:ext cx="546735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public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class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Location {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defTabSz="914400" eaLnBrk="0" hangingPunct="0">
              <a:spcAft>
                <a:spcPct val="0"/>
              </a:spcAft>
              <a:buClrTx/>
              <a:buSzTx/>
              <a:tabLst/>
            </a:pPr>
            <a:r>
              <a:rPr lang="en-US" sz="1400" dirty="0" smtClean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	</a:t>
            </a:r>
            <a:r>
              <a:rPr lang="en-US" sz="1400" dirty="0" smtClean="0">
                <a:solidFill>
                  <a:srgbClr val="646464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@Id</a:t>
            </a:r>
            <a:endParaRPr lang="en-US" sz="700" dirty="0" smtClean="0">
              <a:latin typeface="Arial" pitchFamily="34" charset="0"/>
            </a:endParaRPr>
          </a:p>
          <a:p>
            <a:pPr lvl="0" defTabSz="914400" eaLnBrk="0" hangingPunct="0">
              <a:spcAft>
                <a:spcPct val="0"/>
              </a:spcAft>
              <a:buClrTx/>
              <a:buSzTx/>
              <a:tabLst/>
            </a:pPr>
            <a:r>
              <a:rPr lang="en-US" sz="1400" dirty="0" smtClean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	</a:t>
            </a:r>
            <a:r>
              <a:rPr lang="en-US" sz="1400" b="1" dirty="0" smtClean="0">
                <a:solidFill>
                  <a:srgbClr val="7F0055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public</a:t>
            </a:r>
            <a:r>
              <a:rPr lang="en-US" sz="1400" dirty="0" smtClean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 String </a:t>
            </a:r>
            <a:r>
              <a:rPr lang="en-US" sz="1400" dirty="0" smtClean="0">
                <a:solidFill>
                  <a:srgbClr val="0000C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id</a:t>
            </a:r>
            <a:r>
              <a:rPr lang="en-US" sz="1400" dirty="0" smtClean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;</a:t>
            </a:r>
            <a:endParaRPr lang="en-US" sz="700" dirty="0" smtClean="0"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public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String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C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name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;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46464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@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46464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RdfProperty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(transitive=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true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)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public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Collection&lt;Location&gt;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C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within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;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46464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@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46464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RdfProperty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(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inverseOf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=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2A00FF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"within"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)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7F0055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public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Collection&lt;Location&gt;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C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contains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;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	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…</a:t>
            </a:r>
            <a:endParaRPr kumimoji="0" lang="en-US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38200" y="3733800"/>
            <a:ext cx="7772400" cy="1938992"/>
          </a:xfrm>
          <a:prstGeom prst="rect">
            <a:avLst/>
          </a:prstGeom>
          <a:solidFill>
            <a:schemeClr val="accent1"/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1600" dirty="0" smtClean="0">
                <a:solidFill>
                  <a:schemeClr val="bg1"/>
                </a:solidFill>
              </a:rPr>
              <a:t>&lt;http://example.transitive/within&gt;</a:t>
            </a: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1600" dirty="0" smtClean="0">
                <a:solidFill>
                  <a:schemeClr val="bg1"/>
                </a:solidFill>
              </a:rPr>
              <a:t>      a       </a:t>
            </a:r>
            <a:r>
              <a:rPr lang="en-US" sz="1600" dirty="0" err="1" smtClean="0">
                <a:solidFill>
                  <a:schemeClr val="bg1"/>
                </a:solidFill>
              </a:rPr>
              <a:t>rdf:Property</a:t>
            </a:r>
            <a:r>
              <a:rPr lang="en-US" sz="1600" dirty="0" smtClean="0">
                <a:solidFill>
                  <a:schemeClr val="bg1"/>
                </a:solidFill>
              </a:rPr>
              <a:t> , </a:t>
            </a:r>
            <a:r>
              <a:rPr lang="en-US" sz="1600" dirty="0" err="1" smtClean="0">
                <a:solidFill>
                  <a:schemeClr val="bg1"/>
                </a:solidFill>
              </a:rPr>
              <a:t>owl:TransitiveProperty</a:t>
            </a:r>
            <a:r>
              <a:rPr lang="en-US" sz="1600" dirty="0" smtClean="0">
                <a:solidFill>
                  <a:schemeClr val="bg1"/>
                </a:solidFill>
              </a:rPr>
              <a:t> .</a:t>
            </a: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1600" dirty="0" smtClean="0">
                <a:solidFill>
                  <a:schemeClr val="bg1"/>
                </a:solidFill>
              </a:rPr>
              <a:t>&lt;http://example.transitive/contains&gt;</a:t>
            </a: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1600" dirty="0" smtClean="0">
                <a:solidFill>
                  <a:schemeClr val="bg1"/>
                </a:solidFill>
              </a:rPr>
              <a:t>      a       </a:t>
            </a:r>
            <a:r>
              <a:rPr lang="en-US" sz="1600" dirty="0" err="1" smtClean="0">
                <a:solidFill>
                  <a:schemeClr val="bg1"/>
                </a:solidFill>
              </a:rPr>
              <a:t>rdf:Property</a:t>
            </a:r>
            <a:r>
              <a:rPr lang="en-US" sz="1600" dirty="0" smtClean="0">
                <a:solidFill>
                  <a:schemeClr val="bg1"/>
                </a:solidFill>
              </a:rPr>
              <a:t> ;</a:t>
            </a: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1600" dirty="0" smtClean="0">
                <a:solidFill>
                  <a:schemeClr val="bg1"/>
                </a:solidFill>
              </a:rPr>
              <a:t>      </a:t>
            </a:r>
            <a:r>
              <a:rPr lang="en-US" sz="1600" dirty="0" err="1" smtClean="0">
                <a:solidFill>
                  <a:schemeClr val="bg1"/>
                </a:solidFill>
              </a:rPr>
              <a:t>owl:inverseOf</a:t>
            </a:r>
            <a:r>
              <a:rPr lang="en-US" sz="1600" dirty="0" smtClean="0">
                <a:solidFill>
                  <a:schemeClr val="bg1"/>
                </a:solidFill>
              </a:rPr>
              <a:t> &lt;http://example.transitive/within&gt; .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9" name="Rounded Rectangular Callout 8"/>
          <p:cNvSpPr/>
          <p:nvPr/>
        </p:nvSpPr>
        <p:spPr bwMode="auto">
          <a:xfrm>
            <a:off x="5638800" y="1219200"/>
            <a:ext cx="2971800" cy="2286000"/>
          </a:xfrm>
          <a:prstGeom prst="wedgeRoundRectCallout">
            <a:avLst>
              <a:gd name="adj1" fmla="val -107470"/>
              <a:gd name="adj2" fmla="val -22336"/>
              <a:gd name="adj3" fmla="val 16667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ＭＳ Ｐゴシック" pitchFamily="34" charset="-128"/>
            </a:endParaRPr>
          </a:p>
        </p:txBody>
      </p:sp>
      <p:pic>
        <p:nvPicPr>
          <p:cNvPr id="10" name="Picture 9" descr="lab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10237" y="1524000"/>
            <a:ext cx="2786063" cy="1600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Reading Existing RDF/OWL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4452985-31B8-4405-BAD2-B66A92AEFDFC}" type="slidenum">
              <a:rPr lang="de-CH" smtClean="0"/>
              <a:pPr/>
              <a:t>19</a:t>
            </a:fld>
            <a:endParaRPr lang="de-CH"/>
          </a:p>
        </p:txBody>
      </p:sp>
      <p:sp>
        <p:nvSpPr>
          <p:cNvPr id="5" name="Rectangle 10"/>
          <p:cNvSpPr txBox="1">
            <a:spLocks noChangeArrowheads="1"/>
          </p:cNvSpPr>
          <p:nvPr/>
        </p:nvSpPr>
        <p:spPr bwMode="auto">
          <a:xfrm>
            <a:off x="381000" y="1447800"/>
            <a:ext cx="7753350" cy="428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342900" marR="0" lvl="1" indent="-341313" algn="l" defTabSz="2387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5000"/>
              </a:spcAft>
              <a:buClr>
                <a:srgbClr val="B5123E"/>
              </a:buClr>
              <a:buSzTx/>
              <a:buFont typeface="Arial" charset="0"/>
              <a:buChar char="&gt;"/>
              <a:tabLst>
                <a:tab pos="361950" algn="l"/>
              </a:tabLst>
              <a:defRPr/>
            </a:pPr>
            <a:r>
              <a:rPr lang="en-US" sz="2000" kern="0" dirty="0" smtClean="0">
                <a:latin typeface="+mn-lt"/>
              </a:rPr>
              <a:t>Up till this point we were generating the triples</a:t>
            </a:r>
          </a:p>
          <a:p>
            <a:pPr marL="342900" marR="0" lvl="1" indent="-341313" algn="l" defTabSz="2387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5000"/>
              </a:spcAft>
              <a:buClr>
                <a:srgbClr val="B5123E"/>
              </a:buClr>
              <a:buSzTx/>
              <a:buFont typeface="Arial" charset="0"/>
              <a:buChar char="&gt;"/>
              <a:tabLst>
                <a:tab pos="361950" algn="l"/>
              </a:tabLst>
              <a:defRPr/>
            </a:pPr>
            <a:r>
              <a:rPr lang="en-US" sz="2000" kern="0" dirty="0" err="1" smtClean="0">
                <a:latin typeface="+mn-lt"/>
              </a:rPr>
              <a:t>JenaBean</a:t>
            </a:r>
            <a:r>
              <a:rPr lang="en-US" sz="2000" kern="0" dirty="0" smtClean="0">
                <a:latin typeface="+mn-lt"/>
              </a:rPr>
              <a:t> + annotations</a:t>
            </a:r>
            <a:r>
              <a:rPr kumimoji="0" lang="en-US" sz="20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controlled the URI’s</a:t>
            </a:r>
          </a:p>
          <a:p>
            <a:pPr marL="342900" marR="0" lvl="1" indent="-341313" algn="l" defTabSz="2387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5000"/>
              </a:spcAft>
              <a:buClr>
                <a:srgbClr val="B5123E"/>
              </a:buClr>
              <a:buSzTx/>
              <a:buFont typeface="Arial" charset="0"/>
              <a:buChar char="&gt;"/>
              <a:tabLst>
                <a:tab pos="361950" algn="l"/>
              </a:tabLst>
              <a:defRPr/>
            </a:pPr>
            <a:r>
              <a:rPr lang="en-US" sz="2000" kern="0" baseline="0" dirty="0" smtClean="0">
                <a:latin typeface="+mn-lt"/>
              </a:rPr>
              <a:t>The model knew the</a:t>
            </a:r>
            <a:r>
              <a:rPr lang="en-US" sz="2000" kern="0" dirty="0" smtClean="0">
                <a:latin typeface="+mn-lt"/>
              </a:rPr>
              <a:t> provenance of all data (the originating java class)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</a:endParaRPr>
          </a:p>
          <a:p>
            <a:pPr marL="342900" marR="0" lvl="1" indent="-341313" algn="l" defTabSz="2387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5000"/>
              </a:spcAft>
              <a:buClr>
                <a:srgbClr val="B5123E"/>
              </a:buClr>
              <a:buSzTx/>
              <a:buFont typeface="Arial" charset="0"/>
              <a:buChar char="&gt;"/>
              <a:tabLst>
                <a:tab pos="361950" algn="l"/>
              </a:tabLst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</a:endParaRPr>
          </a:p>
          <a:p>
            <a:pPr marL="712788" marR="0" lvl="2" indent="-368300" algn="l" defTabSz="2387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5000"/>
              </a:spcAft>
              <a:buClr>
                <a:srgbClr val="58585A"/>
              </a:buClr>
              <a:buSzTx/>
              <a:buFontTx/>
              <a:buChar char="–"/>
              <a:tabLst>
                <a:tab pos="361950" algn="l"/>
              </a:tabLst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4452985-31B8-4405-BAD2-B66A92AEFDFC}" type="slidenum">
              <a:rPr lang="de-CH" smtClean="0"/>
              <a:pPr/>
              <a:t>2</a:t>
            </a:fld>
            <a:endParaRPr lang="de-CH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[] a </a:t>
            </a:r>
            <a:r>
              <a:rPr lang="en-US" sz="2000" dirty="0" err="1" smtClean="0"/>
              <a:t>foaf:Person</a:t>
            </a:r>
            <a:r>
              <a:rPr lang="en-US" sz="2000" dirty="0" smtClean="0"/>
              <a:t>;</a:t>
            </a:r>
          </a:p>
          <a:p>
            <a:endParaRPr lang="en-US" sz="2000" dirty="0" smtClean="0"/>
          </a:p>
          <a:p>
            <a:r>
              <a:rPr lang="en-US" sz="2000" dirty="0" err="1" smtClean="0"/>
              <a:t>foaf:name</a:t>
            </a:r>
            <a:r>
              <a:rPr lang="en-US" sz="2000" dirty="0" smtClean="0"/>
              <a:t> Taylor Cowan;</a:t>
            </a:r>
          </a:p>
          <a:p>
            <a:r>
              <a:rPr lang="en-US" sz="2000" dirty="0" err="1" smtClean="0"/>
              <a:t>foaf:weblog</a:t>
            </a:r>
            <a:r>
              <a:rPr lang="en-US" sz="2000" dirty="0" smtClean="0"/>
              <a:t>  &lt;http://thewebsemantic.com&gt;;</a:t>
            </a:r>
          </a:p>
          <a:p>
            <a:r>
              <a:rPr lang="en-US" sz="2000" dirty="0" err="1" smtClean="0"/>
              <a:t>foaf:workplaceHomepage</a:t>
            </a:r>
            <a:r>
              <a:rPr lang="en-US" sz="2000" dirty="0" smtClean="0"/>
              <a:t>  &lt;http://www.travelocity.com&gt;;</a:t>
            </a:r>
          </a:p>
          <a:p>
            <a:r>
              <a:rPr lang="en-US" sz="2000" dirty="0" err="1" smtClean="0"/>
              <a:t>foaf:holdsAccount</a:t>
            </a:r>
            <a:r>
              <a:rPr lang="en-US" sz="2000" dirty="0" smtClean="0"/>
              <a:t>  &lt;http://twitter.com/tcowan&gt;;</a:t>
            </a:r>
          </a:p>
          <a:p>
            <a:r>
              <a:rPr lang="en-US" sz="2000" dirty="0" err="1" smtClean="0"/>
              <a:t>foaf:currentProject</a:t>
            </a:r>
            <a:r>
              <a:rPr lang="en-US" sz="2000" dirty="0" smtClean="0"/>
              <a:t>  &lt;http://jenabean.googlecode.com&gt;;</a:t>
            </a:r>
          </a:p>
          <a:p>
            <a:r>
              <a:rPr lang="en-US" sz="2000" dirty="0" err="1" smtClean="0"/>
              <a:t>foaf:currentProject</a:t>
            </a:r>
            <a:r>
              <a:rPr lang="en-US" sz="2000" dirty="0" smtClean="0"/>
              <a:t>  &lt;http://geosparql.googlecode.com&gt;;</a:t>
            </a:r>
          </a:p>
          <a:p>
            <a:r>
              <a:rPr lang="en-US" sz="2000" dirty="0" err="1" smtClean="0"/>
              <a:t>foaf:currentProject</a:t>
            </a:r>
            <a:r>
              <a:rPr lang="en-US" sz="2000" dirty="0" smtClean="0"/>
              <a:t>  &lt;http://jo4neo.googlecode.com&gt;;</a:t>
            </a:r>
          </a:p>
          <a:p>
            <a:endParaRPr lang="en-US" sz="20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</a:t>
            </a:r>
            <a:r>
              <a:rPr lang="en-US" dirty="0" err="1" smtClean="0"/>
              <a:t>Geonames</a:t>
            </a:r>
            <a:r>
              <a:rPr lang="en-US" dirty="0" smtClean="0"/>
              <a:t> “feature” entry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597BA7F-08BB-4D62-BBF1-677294A2D186}" type="slidenum">
              <a:rPr lang="de-CH" smtClean="0"/>
              <a:pPr/>
              <a:t>20</a:t>
            </a:fld>
            <a:endParaRPr lang="de-CH"/>
          </a:p>
        </p:txBody>
      </p:sp>
      <p:sp>
        <p:nvSpPr>
          <p:cNvPr id="4" name="Rectangle 3"/>
          <p:cNvSpPr/>
          <p:nvPr/>
        </p:nvSpPr>
        <p:spPr>
          <a:xfrm>
            <a:off x="533400" y="2591812"/>
            <a:ext cx="80010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600" dirty="0" smtClean="0"/>
              <a:t>&lt;Feature </a:t>
            </a:r>
            <a:r>
              <a:rPr lang="en-US" sz="1600" dirty="0" err="1" smtClean="0"/>
              <a:t>rdf:about</a:t>
            </a:r>
            <a:r>
              <a:rPr lang="en-US" sz="1600" dirty="0" smtClean="0"/>
              <a:t>="</a:t>
            </a:r>
            <a:r>
              <a:rPr lang="en-US" sz="1600" b="1" dirty="0" smtClean="0">
                <a:solidFill>
                  <a:schemeClr val="accent6"/>
                </a:solidFill>
              </a:rPr>
              <a:t>http://sws.geonames.org/3333156/</a:t>
            </a:r>
            <a:r>
              <a:rPr lang="en-US" sz="1600" dirty="0" smtClean="0"/>
              <a:t>"&gt; </a:t>
            </a:r>
          </a:p>
          <a:p>
            <a:pPr>
              <a:lnSpc>
                <a:spcPct val="150000"/>
              </a:lnSpc>
            </a:pPr>
            <a:r>
              <a:rPr lang="en-US" sz="1600" dirty="0" smtClean="0"/>
              <a:t>	&lt;name&gt;London Borough of Islington&lt;/name&gt; </a:t>
            </a:r>
          </a:p>
          <a:p>
            <a:pPr>
              <a:lnSpc>
                <a:spcPct val="150000"/>
              </a:lnSpc>
            </a:pPr>
            <a:r>
              <a:rPr lang="de-DE" sz="1600" dirty="0" smtClean="0"/>
              <a:t>	&lt;alternateName xml:lang="fr"&gt;Islington&lt;/alternateName&gt; </a:t>
            </a:r>
          </a:p>
          <a:p>
            <a:pPr>
              <a:lnSpc>
                <a:spcPct val="150000"/>
              </a:lnSpc>
            </a:pPr>
            <a:r>
              <a:rPr lang="en-US" sz="1600" dirty="0" smtClean="0"/>
              <a:t>	&lt;</a:t>
            </a:r>
            <a:r>
              <a:rPr lang="en-US" sz="1600" dirty="0" err="1" smtClean="0"/>
              <a:t>inCountry</a:t>
            </a:r>
            <a:r>
              <a:rPr lang="en-US" sz="1600" dirty="0" smtClean="0"/>
              <a:t> </a:t>
            </a:r>
            <a:r>
              <a:rPr lang="en-US" sz="1600" dirty="0" err="1" smtClean="0"/>
              <a:t>rdf:resource</a:t>
            </a:r>
            <a:r>
              <a:rPr lang="en-US" sz="1600" dirty="0" smtClean="0"/>
              <a:t>="http://www.geonames.org/countries/#GB"/&gt; </a:t>
            </a:r>
          </a:p>
          <a:p>
            <a:pPr>
              <a:lnSpc>
                <a:spcPct val="150000"/>
              </a:lnSpc>
            </a:pPr>
            <a:r>
              <a:rPr lang="en-US" sz="1600" dirty="0" smtClean="0"/>
              <a:t>	&lt;population&gt;185500&lt;/population&gt; </a:t>
            </a:r>
          </a:p>
          <a:p>
            <a:pPr>
              <a:lnSpc>
                <a:spcPct val="150000"/>
              </a:lnSpc>
            </a:pPr>
            <a:r>
              <a:rPr lang="en-US" sz="1600" dirty="0" smtClean="0"/>
              <a:t>	&lt;wgs84_pos:lat&gt;51.5333333&lt;/wgs84_pos:lat&gt; </a:t>
            </a:r>
          </a:p>
          <a:p>
            <a:pPr>
              <a:lnSpc>
                <a:spcPct val="150000"/>
              </a:lnSpc>
            </a:pPr>
            <a:r>
              <a:rPr lang="en-US" sz="1600" dirty="0" smtClean="0"/>
              <a:t>	&lt;wgs84_pos:long&gt;-0.1333333&lt;/wgs84_pos:long&gt; </a:t>
            </a:r>
          </a:p>
          <a:p>
            <a:pPr>
              <a:lnSpc>
                <a:spcPct val="150000"/>
              </a:lnSpc>
            </a:pPr>
            <a:r>
              <a:rPr lang="en-US" sz="1600" dirty="0" smtClean="0"/>
              <a:t>&lt;/Feature&gt; </a:t>
            </a:r>
            <a:endParaRPr lang="en-US" sz="1600" dirty="0"/>
          </a:p>
        </p:txBody>
      </p:sp>
      <p:sp>
        <p:nvSpPr>
          <p:cNvPr id="5" name="Rounded Rectangular Callout 4"/>
          <p:cNvSpPr/>
          <p:nvPr/>
        </p:nvSpPr>
        <p:spPr bwMode="auto">
          <a:xfrm>
            <a:off x="4038600" y="1219200"/>
            <a:ext cx="2514600" cy="1143000"/>
          </a:xfrm>
          <a:prstGeom prst="wedgeRoundRectCallout">
            <a:avLst>
              <a:gd name="adj1" fmla="val -25379"/>
              <a:gd name="adj2" fmla="val 78654"/>
              <a:gd name="adj3" fmla="val 16667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err="1" smtClean="0">
                <a:solidFill>
                  <a:schemeClr val="bg1"/>
                </a:solidFill>
              </a:rPr>
              <a:t>Jenabean</a:t>
            </a:r>
            <a:r>
              <a:rPr lang="en-US" dirty="0" smtClean="0">
                <a:solidFill>
                  <a:schemeClr val="bg1"/>
                </a:solidFill>
              </a:rPr>
              <a:t> will bind to existing URI’s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Crafting beans for existing RDF requires care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4452985-31B8-4405-BAD2-B66A92AEFDFC}" type="slidenum">
              <a:rPr lang="de-CH" smtClean="0"/>
              <a:pPr/>
              <a:t>21</a:t>
            </a:fld>
            <a:endParaRPr lang="de-CH"/>
          </a:p>
        </p:txBody>
      </p:sp>
      <p:sp>
        <p:nvSpPr>
          <p:cNvPr id="5" name="Rectangle 4"/>
          <p:cNvSpPr/>
          <p:nvPr/>
        </p:nvSpPr>
        <p:spPr>
          <a:xfrm>
            <a:off x="457200" y="1600200"/>
            <a:ext cx="76962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solidFill>
                  <a:srgbClr val="646464"/>
                </a:solidFill>
                <a:latin typeface="Courier New"/>
              </a:rPr>
              <a:t>@Namespace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(</a:t>
            </a:r>
            <a:r>
              <a:rPr lang="en-US" sz="1600" dirty="0" smtClean="0">
                <a:solidFill>
                  <a:srgbClr val="2A00FF"/>
                </a:solidFill>
                <a:latin typeface="Courier New"/>
              </a:rPr>
              <a:t>"http://www.geonames.org/ontology#"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)</a:t>
            </a:r>
          </a:p>
          <a:p>
            <a:r>
              <a:rPr lang="en-US" sz="1600" b="1" dirty="0" smtClean="0">
                <a:solidFill>
                  <a:srgbClr val="7F0055"/>
                </a:solidFill>
                <a:latin typeface="Courier New"/>
              </a:rPr>
              <a:t>public</a:t>
            </a:r>
            <a:r>
              <a:rPr lang="en-US" sz="1600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600" b="1" dirty="0" smtClean="0">
                <a:solidFill>
                  <a:srgbClr val="7F0055"/>
                </a:solidFill>
                <a:latin typeface="Courier New"/>
              </a:rPr>
              <a:t>class</a:t>
            </a:r>
            <a:r>
              <a:rPr lang="en-US" sz="1600" b="1" dirty="0" smtClean="0">
                <a:solidFill>
                  <a:srgbClr val="000000"/>
                </a:solidFill>
                <a:latin typeface="Courier New"/>
              </a:rPr>
              <a:t> Feature {</a:t>
            </a:r>
          </a:p>
          <a:p>
            <a:endParaRPr lang="en-US" sz="1600" dirty="0" smtClean="0">
              <a:latin typeface="Courier New"/>
            </a:endParaRPr>
          </a:p>
          <a:p>
            <a:r>
              <a:rPr lang="en-US" sz="1600" dirty="0" smtClean="0">
                <a:solidFill>
                  <a:srgbClr val="646464"/>
                </a:solidFill>
                <a:latin typeface="Courier New"/>
              </a:rPr>
              <a:t>  @Id</a:t>
            </a:r>
          </a:p>
          <a:p>
            <a:r>
              <a:rPr lang="en-US" sz="1600" b="1" dirty="0" smtClean="0">
                <a:solidFill>
                  <a:srgbClr val="7F0055"/>
                </a:solidFill>
                <a:latin typeface="Courier New"/>
              </a:rPr>
              <a:t>  private</a:t>
            </a:r>
            <a:r>
              <a:rPr lang="en-US" sz="1600" b="1" dirty="0" smtClean="0">
                <a:solidFill>
                  <a:srgbClr val="000000"/>
                </a:solidFill>
                <a:latin typeface="Courier New"/>
              </a:rPr>
              <a:t> URI </a:t>
            </a:r>
            <a:r>
              <a:rPr lang="en-US" sz="1600" b="1" dirty="0" err="1" smtClean="0">
                <a:solidFill>
                  <a:srgbClr val="0000C0"/>
                </a:solidFill>
                <a:latin typeface="Courier New"/>
              </a:rPr>
              <a:t>uri</a:t>
            </a:r>
            <a:r>
              <a:rPr lang="en-US" sz="1600" b="1" dirty="0" smtClean="0">
                <a:solidFill>
                  <a:srgbClr val="000000"/>
                </a:solidFill>
                <a:latin typeface="Courier New"/>
              </a:rPr>
              <a:t>;</a:t>
            </a:r>
          </a:p>
          <a:p>
            <a:endParaRPr lang="en-US" sz="1600" dirty="0" smtClean="0">
              <a:latin typeface="Courier New"/>
            </a:endParaRPr>
          </a:p>
          <a:p>
            <a:r>
              <a:rPr lang="en-US" sz="1600" dirty="0" smtClean="0">
                <a:solidFill>
                  <a:srgbClr val="646464"/>
                </a:solidFill>
                <a:latin typeface="Courier New"/>
              </a:rPr>
              <a:t>  @</a:t>
            </a:r>
            <a:r>
              <a:rPr lang="en-US" sz="1600" dirty="0" err="1" smtClean="0">
                <a:solidFill>
                  <a:srgbClr val="646464"/>
                </a:solidFill>
                <a:latin typeface="Courier New"/>
              </a:rPr>
              <a:t>RdfProperty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(</a:t>
            </a:r>
            <a:r>
              <a:rPr lang="en-US" sz="1600" dirty="0" smtClean="0">
                <a:solidFill>
                  <a:srgbClr val="2A00FF"/>
                </a:solidFill>
                <a:latin typeface="Courier New"/>
              </a:rPr>
              <a:t>"http://www.w3.org/2003/01/geo/wgs84_pos#lat"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)</a:t>
            </a:r>
          </a:p>
          <a:p>
            <a:r>
              <a:rPr lang="en-US" sz="1600" b="1" dirty="0" smtClean="0">
                <a:solidFill>
                  <a:srgbClr val="7F0055"/>
                </a:solidFill>
                <a:latin typeface="Courier New"/>
              </a:rPr>
              <a:t>  public</a:t>
            </a:r>
            <a:r>
              <a:rPr lang="en-US" sz="1600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600" b="1" dirty="0" smtClean="0">
                <a:solidFill>
                  <a:srgbClr val="7F0055"/>
                </a:solidFill>
                <a:latin typeface="Courier New"/>
              </a:rPr>
              <a:t>double</a:t>
            </a:r>
            <a:r>
              <a:rPr lang="en-US" sz="1600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600" b="1" dirty="0" smtClean="0">
                <a:solidFill>
                  <a:srgbClr val="0000C0"/>
                </a:solidFill>
                <a:latin typeface="Courier New"/>
              </a:rPr>
              <a:t>lat</a:t>
            </a:r>
            <a:r>
              <a:rPr lang="en-US" sz="1600" b="1" dirty="0" smtClean="0">
                <a:solidFill>
                  <a:srgbClr val="000000"/>
                </a:solidFill>
                <a:latin typeface="Courier New"/>
              </a:rPr>
              <a:t>;</a:t>
            </a:r>
            <a:endParaRPr lang="en-US" sz="1600" dirty="0"/>
          </a:p>
        </p:txBody>
      </p:sp>
      <p:sp>
        <p:nvSpPr>
          <p:cNvPr id="6" name="Oval 5"/>
          <p:cNvSpPr/>
          <p:nvPr/>
        </p:nvSpPr>
        <p:spPr bwMode="auto">
          <a:xfrm>
            <a:off x="4267200" y="1524000"/>
            <a:ext cx="533400" cy="533400"/>
          </a:xfrm>
          <a:prstGeom prst="ellipse">
            <a:avLst/>
          </a:prstGeom>
          <a:solidFill>
            <a:schemeClr val="accent1">
              <a:alpha val="53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ＭＳ Ｐゴシック" pitchFamily="34" charset="-128"/>
              </a:rPr>
              <a:t>1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ＭＳ Ｐゴシック" pitchFamily="34" charset="-128"/>
            </a:endParaRPr>
          </a:p>
        </p:txBody>
      </p:sp>
      <p:sp>
        <p:nvSpPr>
          <p:cNvPr id="7" name="Oval 6"/>
          <p:cNvSpPr/>
          <p:nvPr/>
        </p:nvSpPr>
        <p:spPr bwMode="auto">
          <a:xfrm>
            <a:off x="2362200" y="1905000"/>
            <a:ext cx="457200" cy="457200"/>
          </a:xfrm>
          <a:prstGeom prst="ellipse">
            <a:avLst/>
          </a:prstGeom>
          <a:solidFill>
            <a:schemeClr val="accent1">
              <a:alpha val="49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 smtClean="0">
                <a:solidFill>
                  <a:schemeClr val="bg1"/>
                </a:solidFill>
              </a:rPr>
              <a:t>2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ＭＳ Ｐゴシック" pitchFamily="34" charset="-128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304800" y="2438400"/>
            <a:ext cx="457200" cy="457200"/>
          </a:xfrm>
          <a:prstGeom prst="ellipse">
            <a:avLst/>
          </a:prstGeom>
          <a:solidFill>
            <a:schemeClr val="accent1">
              <a:alpha val="61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 smtClean="0">
                <a:solidFill>
                  <a:schemeClr val="bg1"/>
                </a:solidFill>
              </a:rPr>
              <a:t>3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ＭＳ Ｐゴシック" pitchFamily="34" charset="-128"/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4648200" y="2819400"/>
            <a:ext cx="457200" cy="457200"/>
          </a:xfrm>
          <a:prstGeom prst="ellipse">
            <a:avLst/>
          </a:prstGeom>
          <a:solidFill>
            <a:schemeClr val="accent1">
              <a:alpha val="61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 smtClean="0">
                <a:solidFill>
                  <a:schemeClr val="bg1"/>
                </a:solidFill>
              </a:rPr>
              <a:t>4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ＭＳ Ｐゴシック" pitchFamily="34" charset="-128"/>
            </a:endParaRPr>
          </a:p>
        </p:txBody>
      </p:sp>
      <p:sp>
        <p:nvSpPr>
          <p:cNvPr id="10" name="Rectangle 10"/>
          <p:cNvSpPr txBox="1">
            <a:spLocks noChangeArrowheads="1"/>
          </p:cNvSpPr>
          <p:nvPr/>
        </p:nvSpPr>
        <p:spPr bwMode="auto">
          <a:xfrm>
            <a:off x="609600" y="3962400"/>
            <a:ext cx="775335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458787" marR="0" lvl="1" indent="-457200" algn="l" defTabSz="2387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5000"/>
              </a:spcAft>
              <a:buClr>
                <a:srgbClr val="B5123E"/>
              </a:buClr>
              <a:buSzTx/>
              <a:buFont typeface="+mj-lt"/>
              <a:buAutoNum type="arabicPeriod"/>
              <a:tabLst>
                <a:tab pos="361950" algn="l"/>
              </a:tabLst>
              <a:defRPr/>
            </a:pPr>
            <a:r>
              <a:rPr lang="en-US" kern="0" dirty="0" smtClean="0">
                <a:latin typeface="+mn-lt"/>
              </a:rPr>
              <a:t>Namespace must accurately match</a:t>
            </a:r>
          </a:p>
          <a:p>
            <a:pPr marL="458787" marR="0" lvl="1" indent="-457200" algn="l" defTabSz="2387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5000"/>
              </a:spcAft>
              <a:buClr>
                <a:srgbClr val="B5123E"/>
              </a:buClr>
              <a:buSzTx/>
              <a:buFont typeface="+mj-lt"/>
              <a:buAutoNum type="arabicPeriod"/>
              <a:tabLst>
                <a:tab pos="361950" algn="l"/>
              </a:tabLst>
              <a:defRPr/>
            </a:pPr>
            <a:r>
              <a:rPr lang="en-US" kern="0" noProof="0" dirty="0" smtClean="0">
                <a:latin typeface="+mn-lt"/>
              </a:rPr>
              <a:t>Your java’s </a:t>
            </a:r>
            <a:r>
              <a:rPr lang="en-US" kern="0" noProof="0" dirty="0" err="1" smtClean="0">
                <a:latin typeface="+mn-lt"/>
              </a:rPr>
              <a:t>classname</a:t>
            </a:r>
            <a:r>
              <a:rPr lang="en-US" kern="0" noProof="0" dirty="0" smtClean="0">
                <a:latin typeface="+mn-lt"/>
              </a:rPr>
              <a:t> must match the</a:t>
            </a:r>
            <a:r>
              <a:rPr lang="en-US" kern="0" dirty="0" smtClean="0">
                <a:latin typeface="+mn-lt"/>
              </a:rPr>
              <a:t> Ontology class</a:t>
            </a:r>
            <a:endParaRPr kumimoji="0" lang="en-US" b="0" i="0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</a:endParaRPr>
          </a:p>
          <a:p>
            <a:pPr marL="458787" marR="0" lvl="1" indent="-457200" algn="l" defTabSz="2387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5000"/>
              </a:spcAft>
              <a:buClr>
                <a:srgbClr val="B5123E"/>
              </a:buClr>
              <a:buSzTx/>
              <a:buFont typeface="+mj-lt"/>
              <a:buAutoNum type="arabicPeriod"/>
              <a:tabLst>
                <a:tab pos="361950" algn="l"/>
              </a:tabLst>
              <a:defRPr/>
            </a:pPr>
            <a:r>
              <a:rPr lang="en-US" kern="0" noProof="0" dirty="0" smtClean="0">
                <a:latin typeface="+mn-lt"/>
              </a:rPr>
              <a:t>Your @Id must  be of type </a:t>
            </a:r>
            <a:r>
              <a:rPr lang="en-US" kern="0" noProof="0" dirty="0" err="1" smtClean="0">
                <a:latin typeface="+mn-lt"/>
              </a:rPr>
              <a:t>java.net.URI</a:t>
            </a:r>
            <a:endParaRPr lang="en-US" kern="0" noProof="0" dirty="0" smtClean="0">
              <a:latin typeface="+mn-lt"/>
            </a:endParaRPr>
          </a:p>
          <a:p>
            <a:pPr marL="458787" marR="0" lvl="1" indent="-457200" algn="l" defTabSz="2387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5000"/>
              </a:spcAft>
              <a:buClr>
                <a:srgbClr val="B5123E"/>
              </a:buClr>
              <a:buSzTx/>
              <a:buFont typeface="+mj-lt"/>
              <a:buAutoNum type="arabicPeriod"/>
              <a:tabLst>
                <a:tab pos="361950" algn="l"/>
              </a:tabLst>
              <a:defRPr/>
            </a:pPr>
            <a:r>
              <a:rPr kumimoji="0" lang="en-US" b="0" i="0" u="none" strike="noStrike" kern="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All property</a:t>
            </a:r>
            <a:r>
              <a:rPr kumimoji="0" lang="en-US" b="0" i="0" u="none" strike="noStrike" kern="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URI’s must match the Ontology property</a:t>
            </a:r>
            <a:endParaRPr kumimoji="0" lang="en-US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</a:endParaRPr>
          </a:p>
          <a:p>
            <a:pPr marL="342900" marR="0" lvl="1" indent="-341313" algn="l" defTabSz="2387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5000"/>
              </a:spcAft>
              <a:buClr>
                <a:srgbClr val="B5123E"/>
              </a:buClr>
              <a:buSzTx/>
              <a:buFont typeface="Arial" charset="0"/>
              <a:buChar char="&gt;"/>
              <a:tabLst>
                <a:tab pos="361950" algn="l"/>
              </a:tabLst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</a:endParaRPr>
          </a:p>
          <a:p>
            <a:pPr marL="712788" marR="0" lvl="2" indent="-368300" algn="l" defTabSz="2387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5000"/>
              </a:spcAft>
              <a:buClr>
                <a:srgbClr val="58585A"/>
              </a:buClr>
              <a:buSzTx/>
              <a:buFontTx/>
              <a:buChar char="–"/>
              <a:tabLst>
                <a:tab pos="361950" algn="l"/>
              </a:tabLst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11" name="Rounded Rectangular Callout 10"/>
          <p:cNvSpPr/>
          <p:nvPr/>
        </p:nvSpPr>
        <p:spPr bwMode="auto">
          <a:xfrm>
            <a:off x="6172200" y="1371600"/>
            <a:ext cx="2743200" cy="1676400"/>
          </a:xfrm>
          <a:prstGeom prst="wedgeRoundRectCallout">
            <a:avLst>
              <a:gd name="adj1" fmla="val -112647"/>
              <a:gd name="adj2" fmla="val 10860"/>
              <a:gd name="adj3" fmla="val 16667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ＭＳ Ｐゴシック" pitchFamily="34" charset="-128"/>
            </a:endParaRPr>
          </a:p>
        </p:txBody>
      </p:sp>
      <p:pic>
        <p:nvPicPr>
          <p:cNvPr id="12" name="Picture 11" descr="lab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248400" y="1524000"/>
            <a:ext cx="2552700" cy="14097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JenaBean</a:t>
            </a:r>
            <a:r>
              <a:rPr lang="en-US" dirty="0" smtClean="0"/>
              <a:t> can auto discover </a:t>
            </a:r>
            <a:r>
              <a:rPr lang="en-US" dirty="0" err="1" smtClean="0"/>
              <a:t>JenaBeans</a:t>
            </a:r>
            <a:r>
              <a:rPr lang="en-US" dirty="0" smtClean="0"/>
              <a:t>, provided it knows the package(s)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4452985-31B8-4405-BAD2-B66A92AEFDFC}" type="slidenum">
              <a:rPr lang="de-CH" smtClean="0"/>
              <a:pPr/>
              <a:t>22</a:t>
            </a:fld>
            <a:endParaRPr lang="de-CH"/>
          </a:p>
        </p:txBody>
      </p:sp>
      <p:sp>
        <p:nvSpPr>
          <p:cNvPr id="5" name="Rectangle 4"/>
          <p:cNvSpPr/>
          <p:nvPr/>
        </p:nvSpPr>
        <p:spPr>
          <a:xfrm>
            <a:off x="381000" y="1600200"/>
            <a:ext cx="8610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latin typeface="Courier New"/>
              </a:rPr>
              <a:t>1: Model m = </a:t>
            </a:r>
            <a:r>
              <a:rPr lang="en-US" dirty="0" err="1" smtClean="0">
                <a:solidFill>
                  <a:srgbClr val="000000"/>
                </a:solidFill>
                <a:latin typeface="Courier New"/>
              </a:rPr>
              <a:t>ModelFactory.</a:t>
            </a:r>
            <a:r>
              <a:rPr lang="en-US" i="1" dirty="0" err="1" smtClean="0">
                <a:solidFill>
                  <a:srgbClr val="000000"/>
                </a:solidFill>
                <a:latin typeface="Courier New"/>
              </a:rPr>
              <a:t>createDefaultModel</a:t>
            </a:r>
            <a:r>
              <a:rPr lang="en-US" i="1" dirty="0" smtClean="0">
                <a:solidFill>
                  <a:srgbClr val="000000"/>
                </a:solidFill>
                <a:latin typeface="Courier New"/>
              </a:rPr>
              <a:t>();</a:t>
            </a:r>
          </a:p>
          <a:p>
            <a:r>
              <a:rPr lang="en-US" dirty="0" smtClean="0">
                <a:solidFill>
                  <a:srgbClr val="000000"/>
                </a:solidFill>
                <a:latin typeface="Courier New"/>
              </a:rPr>
              <a:t>2: </a:t>
            </a:r>
            <a:r>
              <a:rPr lang="en-US" dirty="0" err="1" smtClean="0">
                <a:solidFill>
                  <a:srgbClr val="000000"/>
                </a:solidFill>
                <a:latin typeface="Courier New"/>
              </a:rPr>
              <a:t>m.read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(</a:t>
            </a:r>
            <a:r>
              <a:rPr lang="en-US" dirty="0" smtClean="0">
                <a:solidFill>
                  <a:srgbClr val="2A00FF"/>
                </a:solidFill>
                <a:latin typeface="Courier New"/>
              </a:rPr>
              <a:t>"http://ws.geonames.org/search?q=london&amp;type=rdf"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);</a:t>
            </a:r>
          </a:p>
          <a:p>
            <a:r>
              <a:rPr lang="en-US" dirty="0" smtClean="0">
                <a:solidFill>
                  <a:srgbClr val="000000"/>
                </a:solidFill>
                <a:latin typeface="Courier New"/>
              </a:rPr>
              <a:t>3: RDF2Bean reader = </a:t>
            </a:r>
            <a:r>
              <a:rPr lang="en-US" b="1" dirty="0" smtClean="0">
                <a:solidFill>
                  <a:srgbClr val="7F0055"/>
                </a:solidFill>
                <a:latin typeface="Courier New"/>
              </a:rPr>
              <a:t>new</a:t>
            </a:r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 RDF2Bean(m);</a:t>
            </a:r>
          </a:p>
          <a:p>
            <a:r>
              <a:rPr lang="en-US" dirty="0" smtClean="0">
                <a:solidFill>
                  <a:srgbClr val="000000"/>
                </a:solidFill>
                <a:latin typeface="Courier New"/>
              </a:rPr>
              <a:t>4: </a:t>
            </a:r>
            <a:r>
              <a:rPr lang="en-US" dirty="0" err="1" smtClean="0">
                <a:solidFill>
                  <a:srgbClr val="000000"/>
                </a:solidFill>
                <a:latin typeface="Courier New"/>
              </a:rPr>
              <a:t>reader.</a:t>
            </a:r>
            <a:r>
              <a:rPr lang="en-US" dirty="0" err="1" smtClean="0">
                <a:solidFill>
                  <a:srgbClr val="000000"/>
                </a:solidFill>
                <a:highlight>
                  <a:srgbClr val="D4D4D4"/>
                </a:highlight>
                <a:latin typeface="Courier New"/>
              </a:rPr>
              <a:t>bindAll</a:t>
            </a:r>
            <a:r>
              <a:rPr lang="en-US" dirty="0" smtClean="0">
                <a:solidFill>
                  <a:srgbClr val="000000"/>
                </a:solidFill>
                <a:highlight>
                  <a:srgbClr val="D4D4D4"/>
                </a:highlight>
                <a:latin typeface="Courier New"/>
              </a:rPr>
              <a:t>(</a:t>
            </a:r>
            <a:r>
              <a:rPr lang="en-US" dirty="0" smtClean="0">
                <a:solidFill>
                  <a:srgbClr val="2A00FF"/>
                </a:solidFill>
                <a:highlight>
                  <a:srgbClr val="D4D4D4"/>
                </a:highlight>
                <a:latin typeface="Courier New"/>
              </a:rPr>
              <a:t>"com.foo"</a:t>
            </a:r>
            <a:r>
              <a:rPr lang="en-US" dirty="0" smtClean="0">
                <a:solidFill>
                  <a:srgbClr val="000000"/>
                </a:solidFill>
                <a:highlight>
                  <a:srgbClr val="D4D4D4"/>
                </a:highlight>
                <a:latin typeface="Courier New"/>
              </a:rPr>
              <a:t>, </a:t>
            </a:r>
            <a:r>
              <a:rPr lang="en-US" dirty="0" smtClean="0">
                <a:solidFill>
                  <a:srgbClr val="2A00FF"/>
                </a:solidFill>
                <a:highlight>
                  <a:srgbClr val="D4D4D4"/>
                </a:highlight>
                <a:latin typeface="Courier New"/>
              </a:rPr>
              <a:t>"com.bar"</a:t>
            </a:r>
            <a:r>
              <a:rPr lang="en-US" dirty="0" smtClean="0">
                <a:solidFill>
                  <a:srgbClr val="000000"/>
                </a:solidFill>
                <a:highlight>
                  <a:srgbClr val="D4D4D4"/>
                </a:highlight>
                <a:latin typeface="Courier New"/>
              </a:rPr>
              <a:t>);</a:t>
            </a:r>
            <a:endParaRPr lang="en-US" sz="1600" dirty="0"/>
          </a:p>
        </p:txBody>
      </p:sp>
      <p:sp>
        <p:nvSpPr>
          <p:cNvPr id="6" name="Rectangle 5"/>
          <p:cNvSpPr/>
          <p:nvPr/>
        </p:nvSpPr>
        <p:spPr>
          <a:xfrm>
            <a:off x="990600" y="3657600"/>
            <a:ext cx="70104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// type safe binding by class</a:t>
            </a:r>
          </a:p>
          <a:p>
            <a:r>
              <a:rPr lang="en-US" dirty="0" err="1" smtClean="0">
                <a:solidFill>
                  <a:srgbClr val="000000"/>
                </a:solidFill>
                <a:latin typeface="Courier New"/>
              </a:rPr>
              <a:t>reader.bind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(</a:t>
            </a:r>
            <a:r>
              <a:rPr lang="en-US" dirty="0" err="1" smtClean="0">
                <a:solidFill>
                  <a:srgbClr val="000000"/>
                </a:solidFill>
                <a:latin typeface="Courier New"/>
              </a:rPr>
              <a:t>Feature.</a:t>
            </a:r>
            <a:r>
              <a:rPr lang="en-US" b="1" dirty="0" err="1" smtClean="0">
                <a:solidFill>
                  <a:srgbClr val="7F0055"/>
                </a:solidFill>
                <a:latin typeface="Courier New"/>
              </a:rPr>
              <a:t>class</a:t>
            </a:r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);</a:t>
            </a:r>
          </a:p>
          <a:p>
            <a:endParaRPr lang="en-US" b="1" dirty="0" smtClean="0">
              <a:solidFill>
                <a:srgbClr val="000000"/>
              </a:solidFill>
              <a:latin typeface="Courier New"/>
            </a:endParaRPr>
          </a:p>
          <a:p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// or package</a:t>
            </a:r>
          </a:p>
          <a:p>
            <a:r>
              <a:rPr lang="en-US" dirty="0" err="1" smtClean="0">
                <a:solidFill>
                  <a:srgbClr val="000000"/>
                </a:solidFill>
                <a:latin typeface="Courier New"/>
              </a:rPr>
              <a:t>reader.bind</a:t>
            </a:r>
            <a:r>
              <a:rPr lang="en-US" dirty="0" smtClean="0">
                <a:solidFill>
                  <a:srgbClr val="000000"/>
                </a:solidFill>
                <a:latin typeface="Courier New"/>
              </a:rPr>
              <a:t>(</a:t>
            </a:r>
            <a:r>
              <a:rPr lang="en-US" dirty="0" err="1" smtClean="0">
                <a:solidFill>
                  <a:srgbClr val="000000"/>
                </a:solidFill>
                <a:latin typeface="Courier New"/>
              </a:rPr>
              <a:t>Feature.</a:t>
            </a:r>
            <a:r>
              <a:rPr lang="en-US" b="1" dirty="0" err="1" smtClean="0">
                <a:solidFill>
                  <a:srgbClr val="7F0055"/>
                </a:solidFill>
                <a:latin typeface="Courier New"/>
              </a:rPr>
              <a:t>class</a:t>
            </a:r>
            <a:r>
              <a:rPr lang="en-US" b="1" dirty="0" err="1" smtClean="0">
                <a:solidFill>
                  <a:srgbClr val="000000"/>
                </a:solidFill>
                <a:latin typeface="Courier New"/>
              </a:rPr>
              <a:t>.getPackage</a:t>
            </a:r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());</a:t>
            </a:r>
          </a:p>
        </p:txBody>
      </p:sp>
      <p:sp>
        <p:nvSpPr>
          <p:cNvPr id="7" name="Rounded Rectangular Callout 6"/>
          <p:cNvSpPr/>
          <p:nvPr/>
        </p:nvSpPr>
        <p:spPr bwMode="auto">
          <a:xfrm>
            <a:off x="6019800" y="2819400"/>
            <a:ext cx="2743200" cy="1676400"/>
          </a:xfrm>
          <a:prstGeom prst="wedgeRoundRectCallout">
            <a:avLst>
              <a:gd name="adj1" fmla="val -94057"/>
              <a:gd name="adj2" fmla="val -41588"/>
              <a:gd name="adj3" fmla="val 16667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ＭＳ Ｐゴシック" pitchFamily="34" charset="-128"/>
            </a:endParaRPr>
          </a:p>
        </p:txBody>
      </p:sp>
      <p:pic>
        <p:nvPicPr>
          <p:cNvPr id="8" name="Picture 7" descr="lab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96000" y="2971800"/>
            <a:ext cx="2552700" cy="14097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JenaBean</a:t>
            </a:r>
            <a:r>
              <a:rPr lang="en-US" dirty="0" smtClean="0"/>
              <a:t> tip: handling </a:t>
            </a:r>
            <a:r>
              <a:rPr lang="en-US" dirty="0" err="1" smtClean="0"/>
              <a:t>lang</a:t>
            </a:r>
            <a:r>
              <a:rPr lang="en-US" dirty="0" smtClean="0"/>
              <a:t> encoded strings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If your data has something like this:</a:t>
            </a:r>
          </a:p>
          <a:p>
            <a:endParaRPr lang="de-DE" dirty="0" smtClean="0"/>
          </a:p>
          <a:p>
            <a:r>
              <a:rPr lang="de-DE" dirty="0" smtClean="0"/>
              <a:t>	&lt;alternateName xml:lang="es"&gt;Londres&lt;/alternateName&gt;</a:t>
            </a:r>
          </a:p>
          <a:p>
            <a:endParaRPr lang="de-DE" dirty="0" smtClean="0"/>
          </a:p>
          <a:p>
            <a:r>
              <a:rPr lang="de-DE" dirty="0" smtClean="0"/>
              <a:t>Then use JenaBean‘s special type “LocalizedString“</a:t>
            </a:r>
          </a:p>
          <a:p>
            <a:endParaRPr lang="de-DE" dirty="0" smtClean="0"/>
          </a:p>
          <a:p>
            <a:endParaRPr lang="de-DE" dirty="0" smtClean="0"/>
          </a:p>
          <a:p>
            <a:r>
              <a:rPr lang="de-DE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4452985-31B8-4405-BAD2-B66A92AEFDFC}" type="slidenum">
              <a:rPr lang="de-CH" smtClean="0"/>
              <a:pPr/>
              <a:t>23</a:t>
            </a:fld>
            <a:endParaRPr lang="de-CH"/>
          </a:p>
        </p:txBody>
      </p:sp>
      <p:sp>
        <p:nvSpPr>
          <p:cNvPr id="6" name="Rectangle 5"/>
          <p:cNvSpPr/>
          <p:nvPr/>
        </p:nvSpPr>
        <p:spPr>
          <a:xfrm>
            <a:off x="762000" y="3516868"/>
            <a:ext cx="7848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7F0055"/>
                </a:solidFill>
                <a:latin typeface="Courier New"/>
              </a:rPr>
              <a:t>public</a:t>
            </a:r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 Collection&lt;</a:t>
            </a:r>
            <a:r>
              <a:rPr lang="en-US" b="1" dirty="0" err="1" smtClean="0">
                <a:solidFill>
                  <a:srgbClr val="000000"/>
                </a:solidFill>
                <a:latin typeface="Courier New"/>
              </a:rPr>
              <a:t>LocalizedString</a:t>
            </a:r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&gt; </a:t>
            </a:r>
            <a:r>
              <a:rPr lang="en-US" b="1" dirty="0" err="1" smtClean="0">
                <a:solidFill>
                  <a:srgbClr val="0000C0"/>
                </a:solidFill>
                <a:latin typeface="Courier New"/>
              </a:rPr>
              <a:t>alternateName</a:t>
            </a:r>
            <a:r>
              <a:rPr lang="en-US" b="1" dirty="0" smtClean="0">
                <a:solidFill>
                  <a:srgbClr val="000000"/>
                </a:solidFill>
                <a:latin typeface="Courier New"/>
              </a:rPr>
              <a:t>;</a:t>
            </a:r>
          </a:p>
        </p:txBody>
      </p:sp>
      <p:sp>
        <p:nvSpPr>
          <p:cNvPr id="7" name="16-Point Star 6"/>
          <p:cNvSpPr/>
          <p:nvPr/>
        </p:nvSpPr>
        <p:spPr bwMode="auto">
          <a:xfrm>
            <a:off x="1752600" y="4572000"/>
            <a:ext cx="533400" cy="457200"/>
          </a:xfrm>
          <a:prstGeom prst="star16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34" charset="-12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362200" y="4648200"/>
            <a:ext cx="21980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example.geonames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Query Support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4452985-31B8-4405-BAD2-B66A92AEFDFC}" type="slidenum">
              <a:rPr lang="de-CH" smtClean="0"/>
              <a:pPr/>
              <a:t>24</a:t>
            </a:fld>
            <a:endParaRPr lang="de-CH"/>
          </a:p>
        </p:txBody>
      </p:sp>
      <p:sp>
        <p:nvSpPr>
          <p:cNvPr id="5" name="Rectangle 4"/>
          <p:cNvSpPr/>
          <p:nvPr/>
        </p:nvSpPr>
        <p:spPr>
          <a:xfrm>
            <a:off x="381000" y="3014008"/>
            <a:ext cx="85344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000000"/>
                </a:solidFill>
                <a:latin typeface="Courier New"/>
              </a:rPr>
              <a:t>// load using a Jena Resource</a:t>
            </a:r>
          </a:p>
          <a:p>
            <a:r>
              <a:rPr lang="en-US" sz="2400" dirty="0" err="1" smtClean="0">
                <a:solidFill>
                  <a:srgbClr val="000000"/>
                </a:solidFill>
                <a:latin typeface="Courier New"/>
              </a:rPr>
              <a:t>reader.load</a:t>
            </a:r>
            <a:r>
              <a:rPr lang="en-US" sz="2400" dirty="0" smtClean="0">
                <a:solidFill>
                  <a:srgbClr val="000000"/>
                </a:solidFill>
                <a:latin typeface="Courier New"/>
              </a:rPr>
              <a:t>(</a:t>
            </a:r>
            <a:r>
              <a:rPr lang="en-US" sz="2400" dirty="0" err="1" smtClean="0">
                <a:solidFill>
                  <a:srgbClr val="000000"/>
                </a:solidFill>
                <a:latin typeface="Courier New"/>
              </a:rPr>
              <a:t>Human.</a:t>
            </a:r>
            <a:r>
              <a:rPr lang="en-US" sz="2400" b="1" dirty="0" err="1" smtClean="0">
                <a:solidFill>
                  <a:srgbClr val="7F0055"/>
                </a:solidFill>
                <a:latin typeface="Courier New"/>
              </a:rPr>
              <a:t>class</a:t>
            </a:r>
            <a:r>
              <a:rPr lang="en-US" sz="2400" b="1" dirty="0" smtClean="0">
                <a:solidFill>
                  <a:srgbClr val="000000"/>
                </a:solidFill>
                <a:latin typeface="Courier New"/>
              </a:rPr>
              <a:t>, </a:t>
            </a:r>
            <a:r>
              <a:rPr lang="en-US" sz="2400" b="1" dirty="0" err="1" smtClean="0">
                <a:solidFill>
                  <a:srgbClr val="000000"/>
                </a:solidFill>
                <a:latin typeface="Courier New"/>
              </a:rPr>
              <a:t>jenaResource</a:t>
            </a:r>
            <a:r>
              <a:rPr lang="en-US" sz="2400" b="1" dirty="0" smtClean="0">
                <a:solidFill>
                  <a:srgbClr val="000000"/>
                </a:solidFill>
                <a:latin typeface="Courier New"/>
              </a:rPr>
              <a:t>);</a:t>
            </a:r>
          </a:p>
          <a:p>
            <a:endParaRPr lang="en-US" sz="2400" b="1" dirty="0" smtClean="0">
              <a:solidFill>
                <a:srgbClr val="000000"/>
              </a:solidFill>
              <a:latin typeface="Courier New"/>
            </a:endParaRPr>
          </a:p>
          <a:p>
            <a:r>
              <a:rPr lang="en-US" sz="2400" b="1" dirty="0" smtClean="0">
                <a:solidFill>
                  <a:srgbClr val="000000"/>
                </a:solidFill>
                <a:latin typeface="Courier New"/>
              </a:rPr>
              <a:t>// load any node using it’s URI</a:t>
            </a:r>
          </a:p>
          <a:p>
            <a:r>
              <a:rPr lang="en-US" sz="2400" dirty="0" err="1" smtClean="0">
                <a:solidFill>
                  <a:srgbClr val="000000"/>
                </a:solidFill>
                <a:latin typeface="Courier New"/>
              </a:rPr>
              <a:t>reader.load</a:t>
            </a:r>
            <a:r>
              <a:rPr lang="en-US" sz="2400" dirty="0" smtClean="0">
                <a:solidFill>
                  <a:srgbClr val="000000"/>
                </a:solidFill>
                <a:latin typeface="Courier New"/>
              </a:rPr>
              <a:t>(</a:t>
            </a:r>
            <a:r>
              <a:rPr lang="en-US" sz="2400" dirty="0" err="1" smtClean="0">
                <a:solidFill>
                  <a:srgbClr val="000000"/>
                </a:solidFill>
                <a:latin typeface="Courier New"/>
              </a:rPr>
              <a:t>Human.</a:t>
            </a:r>
            <a:r>
              <a:rPr lang="en-US" sz="2400" b="1" dirty="0" err="1" smtClean="0">
                <a:solidFill>
                  <a:srgbClr val="7F0055"/>
                </a:solidFill>
                <a:latin typeface="Courier New"/>
              </a:rPr>
              <a:t>class</a:t>
            </a:r>
            <a:r>
              <a:rPr lang="en-US" sz="2400" b="1" dirty="0" smtClean="0">
                <a:solidFill>
                  <a:srgbClr val="000000"/>
                </a:solidFill>
                <a:latin typeface="Courier New"/>
              </a:rPr>
              <a:t>, </a:t>
            </a:r>
            <a:r>
              <a:rPr lang="en-US" sz="2400" b="1" dirty="0" smtClean="0">
                <a:solidFill>
                  <a:srgbClr val="2A00FF"/>
                </a:solidFill>
                <a:latin typeface="Courier New"/>
              </a:rPr>
              <a:t>"http://any.uri"</a:t>
            </a:r>
            <a:r>
              <a:rPr lang="en-US" sz="2400" b="1" dirty="0" smtClean="0">
                <a:solidFill>
                  <a:srgbClr val="000000"/>
                </a:solidFill>
                <a:latin typeface="Courier New"/>
              </a:rPr>
              <a:t>);</a:t>
            </a:r>
            <a:endParaRPr lang="en-US" sz="2400" dirty="0"/>
          </a:p>
        </p:txBody>
      </p:sp>
      <p:sp>
        <p:nvSpPr>
          <p:cNvPr id="6" name="Rectangle 10"/>
          <p:cNvSpPr txBox="1">
            <a:spLocks noChangeArrowheads="1"/>
          </p:cNvSpPr>
          <p:nvPr/>
        </p:nvSpPr>
        <p:spPr bwMode="auto">
          <a:xfrm>
            <a:off x="381000" y="1295400"/>
            <a:ext cx="775335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342900" marR="0" lvl="1" indent="-341313" algn="l" defTabSz="2387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5000"/>
              </a:spcAft>
              <a:buClr>
                <a:srgbClr val="B5123E"/>
              </a:buClr>
              <a:buSzTx/>
              <a:buFont typeface="Arial" charset="0"/>
              <a:buChar char="&gt;"/>
              <a:tabLst>
                <a:tab pos="361950" algn="l"/>
              </a:tabLst>
              <a:defRPr/>
            </a:pPr>
            <a:r>
              <a:rPr lang="en-US" sz="2000" kern="0" noProof="0" dirty="0" smtClean="0">
                <a:latin typeface="+mn-lt"/>
              </a:rPr>
              <a:t>Most </a:t>
            </a:r>
            <a:r>
              <a:rPr lang="en-US" sz="2000" kern="0" noProof="0" dirty="0" err="1" smtClean="0">
                <a:latin typeface="+mn-lt"/>
              </a:rPr>
              <a:t>most</a:t>
            </a:r>
            <a:r>
              <a:rPr lang="en-US" sz="2000" kern="0" noProof="0" dirty="0" smtClean="0">
                <a:latin typeface="+mn-lt"/>
              </a:rPr>
              <a:t> practical purposes there’s no need to utilize anything other than Jena’s ARQ </a:t>
            </a:r>
            <a:r>
              <a:rPr lang="en-US" sz="2000" kern="0" noProof="0" dirty="0" err="1" smtClean="0">
                <a:latin typeface="+mn-lt"/>
              </a:rPr>
              <a:t>api</a:t>
            </a:r>
            <a:r>
              <a:rPr lang="en-US" sz="2000" kern="0" noProof="0" dirty="0" smtClean="0">
                <a:latin typeface="+mn-lt"/>
              </a:rPr>
              <a:t> to query.  </a:t>
            </a:r>
            <a:r>
              <a:rPr lang="en-US" sz="2000" kern="0" noProof="0" dirty="0" err="1" smtClean="0">
                <a:latin typeface="+mn-lt"/>
              </a:rPr>
              <a:t>JenaBean’s</a:t>
            </a:r>
            <a:r>
              <a:rPr lang="en-US" sz="2000" kern="0" noProof="0" dirty="0" smtClean="0">
                <a:latin typeface="+mn-lt"/>
              </a:rPr>
              <a:t> reader (RDF2Bean) can transform a node given it’s URI or it’s representation as a </a:t>
            </a:r>
            <a:r>
              <a:rPr lang="en-US" sz="2000" kern="0" noProof="0" dirty="0" err="1" smtClean="0">
                <a:latin typeface="+mn-lt"/>
              </a:rPr>
              <a:t>jena</a:t>
            </a:r>
            <a:r>
              <a:rPr lang="en-US" sz="2000" kern="0" noProof="0" dirty="0" smtClean="0">
                <a:latin typeface="+mn-lt"/>
              </a:rPr>
              <a:t> Resource…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</a:endParaRPr>
          </a:p>
          <a:p>
            <a:pPr marL="712788" marR="0" lvl="2" indent="-368300" algn="l" defTabSz="2387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5000"/>
              </a:spcAft>
              <a:buClr>
                <a:srgbClr val="58585A"/>
              </a:buClr>
              <a:buSzTx/>
              <a:buFontTx/>
              <a:buChar char="–"/>
              <a:tabLst>
                <a:tab pos="361950" algn="l"/>
              </a:tabLst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thewebsemantic.Sparql</a:t>
            </a:r>
            <a:r>
              <a:rPr lang="en-US" dirty="0" smtClean="0"/>
              <a:t> </a:t>
            </a:r>
            <a:r>
              <a:rPr lang="en-US" dirty="0" err="1" smtClean="0"/>
              <a:t>Util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4452985-31B8-4405-BAD2-B66A92AEFDFC}" type="slidenum">
              <a:rPr lang="de-CH" smtClean="0"/>
              <a:pPr/>
              <a:t>25</a:t>
            </a:fld>
            <a:endParaRPr lang="de-CH"/>
          </a:p>
        </p:txBody>
      </p:sp>
      <p:sp>
        <p:nvSpPr>
          <p:cNvPr id="5" name="Rectangle 4"/>
          <p:cNvSpPr/>
          <p:nvPr/>
        </p:nvSpPr>
        <p:spPr>
          <a:xfrm>
            <a:off x="304800" y="1295400"/>
            <a:ext cx="85344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String query = </a:t>
            </a:r>
          </a:p>
          <a:p>
            <a:r>
              <a:rPr lang="pt-BR" sz="1600" dirty="0" smtClean="0">
                <a:solidFill>
                  <a:srgbClr val="2A00FF"/>
                </a:solidFill>
                <a:latin typeface="Courier New"/>
              </a:rPr>
              <a:t>"prefix ntn: &lt;http://semanticbible.org/ns/2006/NTNames#&gt;\n"</a:t>
            </a:r>
            <a:r>
              <a:rPr lang="pt-BR" sz="1600" dirty="0" smtClean="0">
                <a:solidFill>
                  <a:srgbClr val="000000"/>
                </a:solidFill>
                <a:latin typeface="Courier New"/>
              </a:rPr>
              <a:t> +</a:t>
            </a:r>
          </a:p>
          <a:p>
            <a:r>
              <a:rPr lang="en-US" sz="1600" dirty="0" smtClean="0">
                <a:solidFill>
                  <a:srgbClr val="2A00FF"/>
                </a:solidFill>
                <a:latin typeface="Courier New"/>
              </a:rPr>
              <a:t>"SELECT ?s WHERE { ?s a </a:t>
            </a:r>
            <a:r>
              <a:rPr lang="en-US" sz="1600" dirty="0" err="1" smtClean="0">
                <a:solidFill>
                  <a:srgbClr val="2A00FF"/>
                </a:solidFill>
                <a:latin typeface="Courier New"/>
              </a:rPr>
              <a:t>ntn:Woman</a:t>
            </a:r>
            <a:r>
              <a:rPr lang="en-US" sz="1600" dirty="0" smtClean="0">
                <a:solidFill>
                  <a:srgbClr val="2A00FF"/>
                </a:solidFill>
                <a:latin typeface="Courier New"/>
              </a:rPr>
              <a:t> }"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Model m = 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</a:rPr>
              <a:t>ModelFactory.createOntologyModel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();</a:t>
            </a:r>
          </a:p>
          <a:p>
            <a:r>
              <a:rPr lang="en-US" sz="1600" dirty="0" err="1" smtClean="0">
                <a:solidFill>
                  <a:srgbClr val="000000"/>
                </a:solidFill>
                <a:latin typeface="Courier New"/>
              </a:rPr>
              <a:t>m.read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(</a:t>
            </a:r>
            <a:r>
              <a:rPr lang="en-US" sz="1600" dirty="0" smtClean="0">
                <a:solidFill>
                  <a:srgbClr val="2A00FF"/>
                </a:solidFill>
                <a:latin typeface="Courier New"/>
              </a:rPr>
              <a:t>"file:NTNames.owl"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);</a:t>
            </a:r>
          </a:p>
          <a:p>
            <a:r>
              <a:rPr lang="en-US" sz="1600" dirty="0" err="1" smtClean="0">
                <a:solidFill>
                  <a:srgbClr val="000000"/>
                </a:solidFill>
                <a:latin typeface="Courier New"/>
              </a:rPr>
              <a:t>m.read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(</a:t>
            </a:r>
            <a:r>
              <a:rPr lang="en-US" sz="1600" dirty="0" smtClean="0">
                <a:solidFill>
                  <a:srgbClr val="2A00FF"/>
                </a:solidFill>
                <a:latin typeface="Courier New"/>
              </a:rPr>
              <a:t>"file:NTN-individuals.owl"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);</a:t>
            </a:r>
          </a:p>
          <a:p>
            <a:endParaRPr lang="en-US" sz="1600" dirty="0" smtClean="0">
              <a:latin typeface="Courier New"/>
            </a:endParaRP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RDF2Bean reader = </a:t>
            </a:r>
            <a:r>
              <a:rPr lang="en-US" sz="1600" dirty="0" smtClean="0">
                <a:solidFill>
                  <a:srgbClr val="7F0055"/>
                </a:solidFill>
                <a:latin typeface="Courier New"/>
              </a:rPr>
              <a:t>new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 RDF2Bean(m);</a:t>
            </a:r>
          </a:p>
          <a:p>
            <a:r>
              <a:rPr lang="en-US" sz="1600" dirty="0" err="1" smtClean="0">
                <a:solidFill>
                  <a:srgbClr val="000000"/>
                </a:solidFill>
                <a:latin typeface="Courier New"/>
              </a:rPr>
              <a:t>reader.bindAll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(</a:t>
            </a:r>
            <a:r>
              <a:rPr lang="en-US" sz="1600" dirty="0" smtClean="0">
                <a:solidFill>
                  <a:srgbClr val="2A00FF"/>
                </a:solidFill>
                <a:latin typeface="Courier New"/>
              </a:rPr>
              <a:t>"</a:t>
            </a:r>
            <a:r>
              <a:rPr lang="en-US" sz="1600" dirty="0" err="1" smtClean="0">
                <a:solidFill>
                  <a:srgbClr val="2A00FF"/>
                </a:solidFill>
                <a:latin typeface="Courier New"/>
              </a:rPr>
              <a:t>example.query</a:t>
            </a:r>
            <a:r>
              <a:rPr lang="en-US" sz="1600" dirty="0" smtClean="0">
                <a:solidFill>
                  <a:srgbClr val="2A00FF"/>
                </a:solidFill>
                <a:latin typeface="Courier New"/>
              </a:rPr>
              <a:t>"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);</a:t>
            </a:r>
          </a:p>
          <a:p>
            <a:endParaRPr lang="en-US" sz="1600" dirty="0" smtClean="0">
              <a:latin typeface="Courier New"/>
            </a:endParaRPr>
          </a:p>
          <a:p>
            <a:r>
              <a:rPr lang="en-US" sz="1600" b="1" dirty="0" smtClean="0">
                <a:solidFill>
                  <a:srgbClr val="000000"/>
                </a:solidFill>
                <a:latin typeface="Courier New"/>
              </a:rPr>
              <a:t>Collection&lt;Woman&gt; women = </a:t>
            </a:r>
            <a:r>
              <a:rPr lang="en-US" sz="1600" b="1" dirty="0" err="1" smtClean="0">
                <a:solidFill>
                  <a:srgbClr val="000000"/>
                </a:solidFill>
                <a:latin typeface="Courier New"/>
              </a:rPr>
              <a:t>Sparql.</a:t>
            </a:r>
            <a:r>
              <a:rPr lang="en-US" sz="1600" b="1" i="1" dirty="0" err="1" smtClean="0">
                <a:solidFill>
                  <a:srgbClr val="000000"/>
                </a:solidFill>
                <a:latin typeface="Courier New"/>
              </a:rPr>
              <a:t>exec</a:t>
            </a:r>
            <a:r>
              <a:rPr lang="en-US" sz="1600" b="1" i="1" dirty="0" smtClean="0">
                <a:solidFill>
                  <a:srgbClr val="000000"/>
                </a:solidFill>
                <a:latin typeface="Courier New"/>
              </a:rPr>
              <a:t>(m, </a:t>
            </a:r>
            <a:r>
              <a:rPr lang="en-US" sz="1600" b="1" i="1" dirty="0" err="1" smtClean="0">
                <a:solidFill>
                  <a:srgbClr val="000000"/>
                </a:solidFill>
                <a:latin typeface="Courier New"/>
              </a:rPr>
              <a:t>Woman.</a:t>
            </a:r>
            <a:r>
              <a:rPr lang="en-US" sz="1600" b="1" i="1" dirty="0" err="1" smtClean="0">
                <a:solidFill>
                  <a:srgbClr val="7F0055"/>
                </a:solidFill>
                <a:latin typeface="Courier New"/>
              </a:rPr>
              <a:t>class</a:t>
            </a:r>
            <a:r>
              <a:rPr lang="en-US" sz="1600" b="1" i="1" dirty="0" smtClean="0">
                <a:solidFill>
                  <a:srgbClr val="000000"/>
                </a:solidFill>
                <a:latin typeface="Courier New"/>
              </a:rPr>
              <a:t>, query);</a:t>
            </a:r>
          </a:p>
          <a:p>
            <a:endParaRPr lang="en-US" sz="1600" dirty="0" smtClean="0">
              <a:latin typeface="Courier New"/>
            </a:endParaRPr>
          </a:p>
          <a:p>
            <a:r>
              <a:rPr lang="en-US" sz="1600" dirty="0" smtClean="0">
                <a:solidFill>
                  <a:srgbClr val="7F0055"/>
                </a:solidFill>
                <a:latin typeface="Courier New"/>
              </a:rPr>
              <a:t>for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 (Human 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</a:rPr>
              <a:t>human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 : women)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   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</a:rPr>
              <a:t>System.</a:t>
            </a:r>
            <a:r>
              <a:rPr lang="en-US" sz="1600" i="1" dirty="0" err="1" smtClean="0">
                <a:solidFill>
                  <a:srgbClr val="0000C0"/>
                </a:solidFill>
                <a:latin typeface="Courier New"/>
              </a:rPr>
              <a:t>out</a:t>
            </a:r>
            <a:r>
              <a:rPr lang="en-US" sz="1600" i="1" dirty="0" err="1" smtClean="0">
                <a:solidFill>
                  <a:srgbClr val="000000"/>
                </a:solidFill>
                <a:latin typeface="Courier New"/>
              </a:rPr>
              <a:t>.println</a:t>
            </a:r>
            <a:r>
              <a:rPr lang="en-US" sz="1600" i="1" dirty="0" smtClean="0">
                <a:solidFill>
                  <a:srgbClr val="000000"/>
                </a:solidFill>
                <a:latin typeface="Courier New"/>
              </a:rPr>
              <a:t>(</a:t>
            </a:r>
            <a:r>
              <a:rPr lang="en-US" sz="1600" i="1" dirty="0" err="1" smtClean="0">
                <a:solidFill>
                  <a:srgbClr val="000000"/>
                </a:solidFill>
                <a:latin typeface="Courier New"/>
              </a:rPr>
              <a:t>human.</a:t>
            </a:r>
            <a:r>
              <a:rPr lang="en-US" sz="1600" i="1" dirty="0" err="1" smtClean="0">
                <a:solidFill>
                  <a:srgbClr val="0000C0"/>
                </a:solidFill>
                <a:latin typeface="Courier New"/>
              </a:rPr>
              <a:t>label</a:t>
            </a:r>
            <a:r>
              <a:rPr lang="en-US" sz="1600" i="1" dirty="0" smtClean="0">
                <a:solidFill>
                  <a:srgbClr val="000000"/>
                </a:solidFill>
                <a:latin typeface="Courier New"/>
              </a:rPr>
              <a:t> + </a:t>
            </a:r>
            <a:r>
              <a:rPr lang="en-US" sz="1600" i="1" dirty="0" smtClean="0">
                <a:solidFill>
                  <a:srgbClr val="2A00FF"/>
                </a:solidFill>
                <a:latin typeface="Courier New"/>
              </a:rPr>
              <a:t>":"</a:t>
            </a:r>
            <a:r>
              <a:rPr lang="en-US" sz="1600" i="1" dirty="0" smtClean="0">
                <a:solidFill>
                  <a:srgbClr val="000000"/>
                </a:solidFill>
                <a:latin typeface="Courier New"/>
              </a:rPr>
              <a:t> + </a:t>
            </a:r>
            <a:r>
              <a:rPr lang="en-US" sz="1600" i="1" dirty="0" err="1" smtClean="0">
                <a:solidFill>
                  <a:srgbClr val="000000"/>
                </a:solidFill>
                <a:latin typeface="Courier New"/>
              </a:rPr>
              <a:t>human.</a:t>
            </a:r>
            <a:r>
              <a:rPr lang="en-US" sz="1600" i="1" dirty="0" err="1" smtClean="0">
                <a:solidFill>
                  <a:srgbClr val="0000C0"/>
                </a:solidFill>
                <a:latin typeface="Courier New"/>
              </a:rPr>
              <a:t>comment</a:t>
            </a:r>
            <a:r>
              <a:rPr lang="en-US" sz="1600" i="1" dirty="0" smtClean="0">
                <a:solidFill>
                  <a:srgbClr val="000000"/>
                </a:solidFill>
                <a:latin typeface="Courier New"/>
              </a:rPr>
              <a:t>);</a:t>
            </a:r>
          </a:p>
        </p:txBody>
      </p:sp>
      <p:sp>
        <p:nvSpPr>
          <p:cNvPr id="6" name="16-Point Star 5"/>
          <p:cNvSpPr/>
          <p:nvPr/>
        </p:nvSpPr>
        <p:spPr bwMode="auto">
          <a:xfrm>
            <a:off x="1752600" y="4953000"/>
            <a:ext cx="533400" cy="457200"/>
          </a:xfrm>
          <a:prstGeom prst="star16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34" charset="-12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362200" y="5029200"/>
            <a:ext cx="16979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example.query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@Namespace(“http://yournamespace.goes.here”)</a:t>
            </a:r>
          </a:p>
          <a:p>
            <a:r>
              <a:rPr lang="en-US" dirty="0" smtClean="0"/>
              <a:t>Applies to class declaration</a:t>
            </a:r>
          </a:p>
          <a:p>
            <a:endParaRPr lang="en-US" dirty="0" smtClean="0"/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@Id</a:t>
            </a:r>
          </a:p>
          <a:p>
            <a:r>
              <a:rPr lang="en-US" dirty="0" smtClean="0"/>
              <a:t>Applies to field or getter method</a:t>
            </a:r>
          </a:p>
          <a:p>
            <a:r>
              <a:rPr lang="en-US" dirty="0" smtClean="0"/>
              <a:t>Should be a String or primitive type, or wrapper type</a:t>
            </a:r>
          </a:p>
          <a:p>
            <a:r>
              <a:rPr lang="en-US" dirty="0" smtClean="0"/>
              <a:t>type </a:t>
            </a:r>
            <a:r>
              <a:rPr lang="en-US" dirty="0" err="1" smtClean="0"/>
              <a:t>java.net.URI</a:t>
            </a:r>
            <a:r>
              <a:rPr lang="en-US" dirty="0" smtClean="0"/>
              <a:t> is special</a:t>
            </a:r>
          </a:p>
          <a:p>
            <a:endParaRPr lang="en-US" dirty="0" smtClean="0"/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@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RdfProperty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(“http://specific.property.uri”)</a:t>
            </a:r>
          </a:p>
          <a:p>
            <a:r>
              <a:rPr lang="en-US" dirty="0" smtClean="0"/>
              <a:t>Applies to field or getter method</a:t>
            </a:r>
          </a:p>
          <a:p>
            <a:endParaRPr lang="en-US" dirty="0" smtClean="0"/>
          </a:p>
          <a:p>
            <a:r>
              <a:rPr lang="en-US" dirty="0" smtClean="0"/>
              <a:t>Remember: by definition, JavaBeans must have a default constructor.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4452985-31B8-4405-BAD2-B66A92AEFDFC}" type="slidenum">
              <a:rPr lang="de-CH" smtClean="0"/>
              <a:pPr/>
              <a:t>26</a:t>
            </a:fld>
            <a:endParaRPr lang="de-C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0" y="1371600"/>
            <a:ext cx="8496300" cy="4281488"/>
          </a:xfrm>
        </p:spPr>
        <p:txBody>
          <a:bodyPr/>
          <a:lstStyle/>
          <a:p>
            <a:r>
              <a:rPr lang="en-US" dirty="0" err="1" smtClean="0"/>
              <a:t>writer.save</a:t>
            </a:r>
            <a:r>
              <a:rPr lang="en-US" dirty="0" smtClean="0"/>
              <a:t>(</a:t>
            </a:r>
            <a:r>
              <a:rPr lang="en-US" dirty="0" err="1" smtClean="0"/>
              <a:t>mybean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r>
              <a:rPr lang="en-US" dirty="0" err="1" smtClean="0"/>
              <a:t>writer.saveDeep</a:t>
            </a:r>
            <a:r>
              <a:rPr lang="en-US" dirty="0" smtClean="0"/>
              <a:t>(</a:t>
            </a:r>
            <a:r>
              <a:rPr lang="en-US" dirty="0" err="1" smtClean="0"/>
              <a:t>mybean</a:t>
            </a:r>
            <a:r>
              <a:rPr lang="en-US" dirty="0" smtClean="0"/>
              <a:t>)</a:t>
            </a:r>
          </a:p>
          <a:p>
            <a:r>
              <a:rPr lang="en-US" dirty="0" smtClean="0"/>
              <a:t>	Save this and all related objects</a:t>
            </a:r>
          </a:p>
          <a:p>
            <a:endParaRPr lang="en-US" dirty="0" smtClean="0"/>
          </a:p>
          <a:p>
            <a:r>
              <a:rPr lang="en-US" dirty="0" err="1" smtClean="0"/>
              <a:t>reader.load</a:t>
            </a:r>
            <a:r>
              <a:rPr lang="en-US" dirty="0" smtClean="0"/>
              <a:t>(</a:t>
            </a:r>
            <a:r>
              <a:rPr lang="en-US" dirty="0" err="1" smtClean="0"/>
              <a:t>Class.class</a:t>
            </a:r>
            <a:r>
              <a:rPr lang="en-US" dirty="0" smtClean="0"/>
              <a:t>, key);</a:t>
            </a:r>
          </a:p>
          <a:p>
            <a:endParaRPr lang="en-US" dirty="0" smtClean="0"/>
          </a:p>
          <a:p>
            <a:r>
              <a:rPr lang="en-US" dirty="0" err="1" smtClean="0"/>
              <a:t>reader.loadDeep</a:t>
            </a:r>
            <a:r>
              <a:rPr lang="en-US" dirty="0" smtClean="0"/>
              <a:t>(…);</a:t>
            </a:r>
          </a:p>
          <a:p>
            <a:r>
              <a:rPr lang="en-US" dirty="0" smtClean="0"/>
              <a:t>	take care, could place entire graph into memory.</a:t>
            </a:r>
          </a:p>
          <a:p>
            <a:endParaRPr lang="en-US" dirty="0" smtClean="0"/>
          </a:p>
          <a:p>
            <a:r>
              <a:rPr lang="en-US" dirty="0" err="1" smtClean="0"/>
              <a:t>reader.bindAll</a:t>
            </a:r>
            <a:r>
              <a:rPr lang="en-US" dirty="0" smtClean="0"/>
              <a:t>(package, package, …);</a:t>
            </a:r>
          </a:p>
          <a:p>
            <a:r>
              <a:rPr lang="en-US" dirty="0" smtClean="0"/>
              <a:t>	Makes </a:t>
            </a:r>
            <a:r>
              <a:rPr lang="en-US" dirty="0" err="1" smtClean="0"/>
              <a:t>jenabean</a:t>
            </a:r>
            <a:r>
              <a:rPr lang="en-US" dirty="0" smtClean="0"/>
              <a:t> aware of your beans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4452985-31B8-4405-BAD2-B66A92AEFDFC}" type="slidenum">
              <a:rPr lang="de-CH" smtClean="0"/>
              <a:pPr/>
              <a:t>27</a:t>
            </a:fld>
            <a:endParaRPr lang="de-C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JenaBean</a:t>
            </a:r>
            <a:r>
              <a:rPr lang="en-US" dirty="0" smtClean="0"/>
              <a:t> Fluent Programming API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4452985-31B8-4405-BAD2-B66A92AEFDFC}" type="slidenum">
              <a:rPr lang="de-CH" smtClean="0"/>
              <a:pPr/>
              <a:t>28</a:t>
            </a:fld>
            <a:endParaRPr lang="de-CH"/>
          </a:p>
        </p:txBody>
      </p:sp>
      <p:sp>
        <p:nvSpPr>
          <p:cNvPr id="5" name="Rectangle 10"/>
          <p:cNvSpPr txBox="1">
            <a:spLocks noChangeArrowheads="1"/>
          </p:cNvSpPr>
          <p:nvPr/>
        </p:nvSpPr>
        <p:spPr bwMode="auto">
          <a:xfrm>
            <a:off x="323850" y="1447800"/>
            <a:ext cx="775335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342900" marR="0" lvl="1" indent="-341313" algn="l" defTabSz="2387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5000"/>
              </a:spcAft>
              <a:buClr>
                <a:srgbClr val="B5123E"/>
              </a:buClr>
              <a:buSzTx/>
              <a:buFont typeface="Arial" charset="0"/>
              <a:buChar char="&gt;"/>
              <a:tabLst>
                <a:tab pos="361950" algn="l"/>
              </a:tabLst>
              <a:defRPr/>
            </a:pPr>
            <a:r>
              <a:rPr lang="en-US" sz="2000" kern="0" dirty="0" smtClean="0">
                <a:latin typeface="+mn-lt"/>
              </a:rPr>
              <a:t>AKA method chaining, </a:t>
            </a:r>
            <a:r>
              <a:rPr lang="en-US" sz="2000" kern="0" dirty="0" err="1" smtClean="0">
                <a:latin typeface="+mn-lt"/>
              </a:rPr>
              <a:t>foo.this</a:t>
            </a:r>
            <a:r>
              <a:rPr lang="en-US" sz="2000" kern="0" dirty="0" smtClean="0">
                <a:latin typeface="+mn-lt"/>
              </a:rPr>
              <a:t>().that().bar();</a:t>
            </a:r>
          </a:p>
          <a:p>
            <a:pPr marL="342900" marR="0" lvl="1" indent="-341313" algn="l" defTabSz="2387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5000"/>
              </a:spcAft>
              <a:buClr>
                <a:srgbClr val="B5123E"/>
              </a:buClr>
              <a:buSzTx/>
              <a:buFont typeface="Arial" charset="0"/>
              <a:buChar char="&gt;"/>
              <a:tabLst>
                <a:tab pos="361950" algn="l"/>
              </a:tabLst>
              <a:defRPr/>
            </a:pPr>
            <a:r>
              <a:rPr lang="en-US" sz="2000" kern="0" dirty="0" smtClean="0">
                <a:latin typeface="+mn-lt"/>
              </a:rPr>
              <a:t>A “Fluent Interface” aims to provide more readable code</a:t>
            </a:r>
          </a:p>
          <a:p>
            <a:pPr marL="342900" marR="0" lvl="1" indent="-341313" algn="l" defTabSz="2387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5000"/>
              </a:spcAft>
              <a:buClr>
                <a:srgbClr val="B5123E"/>
              </a:buClr>
              <a:buSzTx/>
              <a:buFont typeface="Arial" charset="0"/>
              <a:buChar char="&gt;"/>
              <a:tabLst>
                <a:tab pos="361950" algn="l"/>
              </a:tabLst>
              <a:defRPr/>
            </a:pPr>
            <a:r>
              <a:rPr lang="en-US" sz="2000" kern="0" dirty="0" smtClean="0">
                <a:latin typeface="+mn-lt"/>
              </a:rPr>
              <a:t>A significant departure from JavaBeans</a:t>
            </a:r>
          </a:p>
          <a:p>
            <a:pPr marL="342900" marR="0" lvl="1" indent="-341313" algn="l" defTabSz="2387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5000"/>
              </a:spcAft>
              <a:buClr>
                <a:srgbClr val="B5123E"/>
              </a:buClr>
              <a:buSzTx/>
              <a:buFont typeface="Arial" charset="0"/>
              <a:buChar char="&gt;"/>
              <a:tabLst>
                <a:tab pos="361950" algn="l"/>
              </a:tabLst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Is</a:t>
            </a:r>
            <a:r>
              <a:rPr kumimoji="0" lang="en-US" sz="20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always connected to the </a:t>
            </a:r>
            <a:r>
              <a:rPr kumimoji="0" lang="en-US" sz="2000" b="0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jena</a:t>
            </a:r>
            <a:r>
              <a:rPr kumimoji="0" lang="en-US" sz="20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graph</a:t>
            </a:r>
          </a:p>
          <a:p>
            <a:pPr marL="342900" marR="0" lvl="1" indent="-341313" algn="l" defTabSz="2387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5000"/>
              </a:spcAft>
              <a:buClr>
                <a:srgbClr val="B5123E"/>
              </a:buClr>
              <a:buSzTx/>
              <a:buFont typeface="Arial" charset="0"/>
              <a:buChar char="&gt;"/>
              <a:tabLst>
                <a:tab pos="361950" algn="l"/>
              </a:tabLst>
              <a:defRPr/>
            </a:pPr>
            <a:r>
              <a:rPr lang="en-US" sz="2000" kern="0" baseline="0" dirty="0" smtClean="0">
                <a:latin typeface="+mn-lt"/>
              </a:rPr>
              <a:t>Entirely interface (not class) driven</a:t>
            </a:r>
          </a:p>
          <a:p>
            <a:pPr marL="342900" marR="0" lvl="1" indent="-341313" algn="l" defTabSz="2387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5000"/>
              </a:spcAft>
              <a:buClr>
                <a:srgbClr val="B5123E"/>
              </a:buClr>
              <a:buSzTx/>
              <a:buFont typeface="Arial" charset="0"/>
              <a:buChar char="&gt;"/>
              <a:tabLst>
                <a:tab pos="361950" algn="l"/>
              </a:tabLst>
              <a:defRPr/>
            </a:pPr>
            <a:r>
              <a:rPr kumimoji="0" lang="en-US" sz="20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Allows Individuals to morph into their various classes</a:t>
            </a:r>
          </a:p>
          <a:p>
            <a:pPr marL="342900" marR="0" lvl="1" indent="-341313" algn="l" defTabSz="2387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5000"/>
              </a:spcAft>
              <a:buClr>
                <a:srgbClr val="B5123E"/>
              </a:buClr>
              <a:buSzTx/>
              <a:buFont typeface="Arial" charset="0"/>
              <a:buChar char="&gt;"/>
              <a:tabLst>
                <a:tab pos="361950" algn="l"/>
              </a:tabLst>
              <a:defRPr/>
            </a:pPr>
            <a:r>
              <a:rPr lang="en-US" sz="2000" kern="0" dirty="0" smtClean="0">
                <a:latin typeface="+mn-lt"/>
              </a:rPr>
              <a:t>A</a:t>
            </a:r>
            <a:r>
              <a:rPr kumimoji="0" lang="en-US" sz="2000" b="0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llows</a:t>
            </a:r>
            <a:r>
              <a:rPr kumimoji="0" lang="en-US" sz="20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use of vocabulary terms against any Individual regardless of classification.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</a:endParaRPr>
          </a:p>
          <a:p>
            <a:pPr marL="712788" marR="0" lvl="2" indent="-368300" algn="l" defTabSz="2387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5000"/>
              </a:spcAft>
              <a:buClr>
                <a:srgbClr val="58585A"/>
              </a:buClr>
              <a:buSzTx/>
              <a:buFontTx/>
              <a:buChar char="–"/>
              <a:tabLst>
                <a:tab pos="361950" algn="l"/>
              </a:tabLst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0" y="381000"/>
            <a:ext cx="8496300" cy="762000"/>
          </a:xfrm>
        </p:spPr>
        <p:txBody>
          <a:bodyPr/>
          <a:lstStyle/>
          <a:p>
            <a:r>
              <a:rPr lang="en-US" dirty="0" smtClean="0"/>
              <a:t>Example: wgs84 geo vocabulary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4452985-31B8-4405-BAD2-B66A92AEFDFC}" type="slidenum">
              <a:rPr lang="de-CH" smtClean="0"/>
              <a:pPr/>
              <a:t>29</a:t>
            </a:fld>
            <a:endParaRPr lang="de-CH"/>
          </a:p>
        </p:txBody>
      </p:sp>
      <p:sp>
        <p:nvSpPr>
          <p:cNvPr id="6" name="Rectangle 5"/>
          <p:cNvSpPr/>
          <p:nvPr/>
        </p:nvSpPr>
        <p:spPr>
          <a:xfrm>
            <a:off x="304800" y="1287482"/>
            <a:ext cx="61722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 smtClean="0">
                <a:solidFill>
                  <a:srgbClr val="7F0055"/>
                </a:solidFill>
                <a:latin typeface="Courier New"/>
              </a:rPr>
              <a:t>import</a:t>
            </a:r>
            <a:r>
              <a:rPr lang="en-US" sz="1400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400" b="1" dirty="0" err="1" smtClean="0">
                <a:solidFill>
                  <a:srgbClr val="000000"/>
                </a:solidFill>
                <a:latin typeface="Courier New"/>
              </a:rPr>
              <a:t>thewebsemantic.As</a:t>
            </a:r>
            <a:r>
              <a:rPr lang="en-US" sz="1400" b="1" dirty="0" smtClean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sz="1400" b="1" dirty="0" smtClean="0">
                <a:solidFill>
                  <a:srgbClr val="7F0055"/>
                </a:solidFill>
                <a:latin typeface="Courier New"/>
              </a:rPr>
              <a:t>import</a:t>
            </a:r>
            <a:r>
              <a:rPr lang="en-US" sz="1400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400" b="1" dirty="0" err="1" smtClean="0">
                <a:solidFill>
                  <a:srgbClr val="000000"/>
                </a:solidFill>
                <a:latin typeface="Courier New"/>
              </a:rPr>
              <a:t>thewebsemantic.Functional</a:t>
            </a:r>
            <a:r>
              <a:rPr lang="en-US" sz="1400" b="1" dirty="0" smtClean="0">
                <a:solidFill>
                  <a:srgbClr val="000000"/>
                </a:solidFill>
                <a:latin typeface="Courier New"/>
              </a:rPr>
              <a:t>;</a:t>
            </a:r>
          </a:p>
          <a:p>
            <a:r>
              <a:rPr lang="en-US" sz="1400" b="1" dirty="0" smtClean="0">
                <a:solidFill>
                  <a:srgbClr val="7F0055"/>
                </a:solidFill>
                <a:latin typeface="Courier New"/>
              </a:rPr>
              <a:t>import</a:t>
            </a:r>
            <a:r>
              <a:rPr lang="en-US" sz="1400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400" b="1" dirty="0" err="1" smtClean="0">
                <a:solidFill>
                  <a:srgbClr val="000000"/>
                </a:solidFill>
                <a:latin typeface="Courier New"/>
              </a:rPr>
              <a:t>thewebsemantic.Namespace</a:t>
            </a:r>
            <a:r>
              <a:rPr lang="en-US" sz="1400" b="1" dirty="0" smtClean="0">
                <a:solidFill>
                  <a:srgbClr val="000000"/>
                </a:solidFill>
                <a:latin typeface="Courier New"/>
              </a:rPr>
              <a:t>;</a:t>
            </a:r>
          </a:p>
          <a:p>
            <a:endParaRPr lang="en-US" sz="1400" dirty="0" smtClean="0">
              <a:latin typeface="Courier New"/>
            </a:endParaRPr>
          </a:p>
          <a:p>
            <a:r>
              <a:rPr lang="en-US" sz="1400" dirty="0" smtClean="0">
                <a:solidFill>
                  <a:srgbClr val="646464"/>
                </a:solidFill>
                <a:latin typeface="Courier New"/>
              </a:rPr>
              <a:t>@</a:t>
            </a:r>
            <a:r>
              <a:rPr lang="en-US" sz="1400" dirty="0" smtClean="0">
                <a:solidFill>
                  <a:srgbClr val="000000"/>
                </a:solidFill>
                <a:latin typeface="Courier New"/>
              </a:rPr>
              <a:t>Namespace(</a:t>
            </a:r>
            <a:r>
              <a:rPr lang="en-US" sz="1400" dirty="0" smtClean="0">
                <a:solidFill>
                  <a:srgbClr val="2A00FF"/>
                </a:solidFill>
                <a:latin typeface="Courier New"/>
              </a:rPr>
              <a:t>"http://www.w3.org/2003/01/geo/wgs84_pos#"</a:t>
            </a:r>
            <a:r>
              <a:rPr lang="en-US" sz="1400" dirty="0" smtClean="0">
                <a:solidFill>
                  <a:srgbClr val="000000"/>
                </a:solidFill>
                <a:latin typeface="Courier New"/>
              </a:rPr>
              <a:t>)</a:t>
            </a:r>
          </a:p>
          <a:p>
            <a:r>
              <a:rPr lang="en-US" sz="1400" b="1" dirty="0" smtClean="0">
                <a:solidFill>
                  <a:srgbClr val="7F0055"/>
                </a:solidFill>
                <a:latin typeface="Courier New"/>
              </a:rPr>
              <a:t>public</a:t>
            </a:r>
            <a:r>
              <a:rPr lang="en-US" sz="1400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400" b="1" dirty="0" smtClean="0">
                <a:solidFill>
                  <a:srgbClr val="7F0055"/>
                </a:solidFill>
                <a:latin typeface="Courier New"/>
              </a:rPr>
              <a:t>interface</a:t>
            </a:r>
            <a:r>
              <a:rPr lang="en-US" sz="1400" b="1" dirty="0" smtClean="0">
                <a:solidFill>
                  <a:srgbClr val="000000"/>
                </a:solidFill>
                <a:latin typeface="Courier New"/>
              </a:rPr>
              <a:t> Geo </a:t>
            </a:r>
            <a:r>
              <a:rPr lang="en-US" sz="1400" b="1" dirty="0" smtClean="0">
                <a:solidFill>
                  <a:srgbClr val="7F0055"/>
                </a:solidFill>
                <a:latin typeface="Courier New"/>
              </a:rPr>
              <a:t>extends</a:t>
            </a:r>
            <a:r>
              <a:rPr lang="en-US" sz="1400" b="1" dirty="0" smtClean="0">
                <a:solidFill>
                  <a:srgbClr val="000000"/>
                </a:solidFill>
                <a:latin typeface="Courier New"/>
              </a:rPr>
              <a:t> As {</a:t>
            </a:r>
          </a:p>
          <a:p>
            <a:endParaRPr lang="en-US" sz="1400" dirty="0" smtClean="0">
              <a:latin typeface="Courier New"/>
            </a:endParaRPr>
          </a:p>
          <a:p>
            <a:r>
              <a:rPr lang="en-US" sz="1400" b="1" dirty="0" smtClean="0">
                <a:solidFill>
                  <a:srgbClr val="7F0055"/>
                </a:solidFill>
                <a:latin typeface="Courier New"/>
              </a:rPr>
              <a:t>   interface</a:t>
            </a:r>
            <a:r>
              <a:rPr lang="en-US" sz="1400" b="1" dirty="0" smtClean="0">
                <a:solidFill>
                  <a:srgbClr val="000000"/>
                </a:solidFill>
                <a:latin typeface="Courier New"/>
              </a:rPr>
              <a:t> Point </a:t>
            </a:r>
            <a:r>
              <a:rPr lang="en-US" sz="1400" b="1" dirty="0" smtClean="0">
                <a:solidFill>
                  <a:srgbClr val="7F0055"/>
                </a:solidFill>
                <a:latin typeface="Courier New"/>
              </a:rPr>
              <a:t>extends</a:t>
            </a:r>
            <a:r>
              <a:rPr lang="en-US" sz="1400" b="1" dirty="0" smtClean="0">
                <a:solidFill>
                  <a:srgbClr val="000000"/>
                </a:solidFill>
                <a:latin typeface="Courier New"/>
              </a:rPr>
              <a:t> Geo{}</a:t>
            </a:r>
          </a:p>
          <a:p>
            <a:endParaRPr lang="en-US" sz="1400" dirty="0" smtClean="0">
              <a:latin typeface="Courier New"/>
            </a:endParaRPr>
          </a:p>
          <a:p>
            <a:r>
              <a:rPr lang="en-US" sz="1400" dirty="0" smtClean="0">
                <a:solidFill>
                  <a:srgbClr val="646464"/>
                </a:solidFill>
                <a:latin typeface="Courier New"/>
              </a:rPr>
              <a:t>   @</a:t>
            </a:r>
            <a:r>
              <a:rPr lang="en-US" sz="1400" dirty="0" smtClean="0">
                <a:solidFill>
                  <a:srgbClr val="000000"/>
                </a:solidFill>
                <a:latin typeface="Courier New"/>
              </a:rPr>
              <a:t>Functional</a:t>
            </a:r>
          </a:p>
          <a:p>
            <a:r>
              <a:rPr lang="en-US" sz="1400" dirty="0" smtClean="0">
                <a:solidFill>
                  <a:srgbClr val="000000"/>
                </a:solidFill>
                <a:latin typeface="Courier New"/>
              </a:rPr>
              <a:t>   Geo lat(</a:t>
            </a:r>
            <a:r>
              <a:rPr lang="en-US" sz="1400" b="1" dirty="0" smtClean="0">
                <a:solidFill>
                  <a:srgbClr val="7F0055"/>
                </a:solidFill>
                <a:latin typeface="Courier New"/>
              </a:rPr>
              <a:t>float</a:t>
            </a:r>
            <a:r>
              <a:rPr lang="en-US" sz="1400" b="1" dirty="0" smtClean="0">
                <a:solidFill>
                  <a:srgbClr val="000000"/>
                </a:solidFill>
                <a:latin typeface="Courier New"/>
              </a:rPr>
              <a:t> l);</a:t>
            </a:r>
          </a:p>
          <a:p>
            <a:r>
              <a:rPr lang="en-US" sz="1400" dirty="0" smtClean="0">
                <a:solidFill>
                  <a:srgbClr val="000000"/>
                </a:solidFill>
                <a:latin typeface="Courier New"/>
              </a:rPr>
              <a:t>   Float lat();</a:t>
            </a:r>
          </a:p>
          <a:p>
            <a:endParaRPr lang="en-US" sz="1400" dirty="0" smtClean="0">
              <a:latin typeface="Courier New"/>
            </a:endParaRPr>
          </a:p>
          <a:p>
            <a:r>
              <a:rPr lang="en-US" sz="1400" dirty="0" smtClean="0">
                <a:solidFill>
                  <a:srgbClr val="646464"/>
                </a:solidFill>
                <a:latin typeface="Courier New"/>
              </a:rPr>
              <a:t>   @</a:t>
            </a:r>
            <a:r>
              <a:rPr lang="en-US" sz="1400" dirty="0" smtClean="0">
                <a:solidFill>
                  <a:srgbClr val="000000"/>
                </a:solidFill>
                <a:latin typeface="Courier New"/>
              </a:rPr>
              <a:t>Functional</a:t>
            </a:r>
          </a:p>
          <a:p>
            <a:r>
              <a:rPr lang="en-US" sz="1400" dirty="0" smtClean="0">
                <a:solidFill>
                  <a:srgbClr val="000000"/>
                </a:solidFill>
                <a:latin typeface="Courier New"/>
              </a:rPr>
              <a:t>   Geo long_(</a:t>
            </a:r>
            <a:r>
              <a:rPr lang="en-US" sz="1400" b="1" dirty="0" smtClean="0">
                <a:solidFill>
                  <a:srgbClr val="7F0055"/>
                </a:solidFill>
                <a:latin typeface="Courier New"/>
              </a:rPr>
              <a:t>float</a:t>
            </a:r>
            <a:r>
              <a:rPr lang="en-US" sz="1400" b="1" dirty="0" smtClean="0">
                <a:solidFill>
                  <a:srgbClr val="000000"/>
                </a:solidFill>
                <a:latin typeface="Courier New"/>
              </a:rPr>
              <a:t> l);</a:t>
            </a:r>
          </a:p>
          <a:p>
            <a:r>
              <a:rPr lang="en-US" sz="1400" dirty="0" smtClean="0">
                <a:solidFill>
                  <a:srgbClr val="000000"/>
                </a:solidFill>
                <a:latin typeface="Courier New"/>
              </a:rPr>
              <a:t>   Float long_();</a:t>
            </a:r>
          </a:p>
          <a:p>
            <a:endParaRPr lang="en-US" sz="1400" dirty="0" smtClean="0">
              <a:latin typeface="Courier New"/>
            </a:endParaRPr>
          </a:p>
          <a:p>
            <a:r>
              <a:rPr lang="en-US" sz="1400" dirty="0" smtClean="0">
                <a:solidFill>
                  <a:srgbClr val="000000"/>
                </a:solidFill>
                <a:latin typeface="Courier New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4452985-31B8-4405-BAD2-B66A92AEFDFC}" type="slidenum">
              <a:rPr lang="de-CH" smtClean="0"/>
              <a:pPr/>
              <a:t>3</a:t>
            </a:fld>
            <a:endParaRPr lang="de-CH"/>
          </a:p>
        </p:txBody>
      </p:sp>
      <p:sp>
        <p:nvSpPr>
          <p:cNvPr id="5" name="Rectangle 4"/>
          <p:cNvSpPr/>
          <p:nvPr/>
        </p:nvSpPr>
        <p:spPr>
          <a:xfrm>
            <a:off x="304800" y="457200"/>
            <a:ext cx="8001000" cy="33855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Model m = 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</a:rPr>
              <a:t>ModelFactory.</a:t>
            </a:r>
            <a:r>
              <a:rPr lang="en-US" sz="1600" i="1" dirty="0" err="1" smtClean="0">
                <a:solidFill>
                  <a:srgbClr val="000000"/>
                </a:solidFill>
                <a:latin typeface="Courier New"/>
              </a:rPr>
              <a:t>createDefaultModel</a:t>
            </a:r>
            <a:r>
              <a:rPr lang="en-US" sz="1600" i="1" dirty="0" smtClean="0">
                <a:solidFill>
                  <a:srgbClr val="000000"/>
                </a:solidFill>
                <a:latin typeface="Courier New"/>
              </a:rPr>
              <a:t>();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Thing 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</a:rPr>
              <a:t>todaysTopic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 = </a:t>
            </a:r>
          </a:p>
          <a:p>
            <a:r>
              <a:rPr lang="en-US" sz="1600" b="1" dirty="0" smtClean="0">
                <a:solidFill>
                  <a:srgbClr val="000000"/>
                </a:solidFill>
                <a:latin typeface="Courier New"/>
              </a:rPr>
              <a:t>  </a:t>
            </a:r>
            <a:r>
              <a:rPr lang="en-US" sz="1600" b="1" dirty="0" smtClean="0">
                <a:solidFill>
                  <a:srgbClr val="7F0055"/>
                </a:solidFill>
                <a:latin typeface="Courier New"/>
              </a:rPr>
              <a:t>new</a:t>
            </a:r>
            <a:r>
              <a:rPr lang="en-US" sz="1600" b="1" dirty="0" smtClean="0">
                <a:solidFill>
                  <a:srgbClr val="000000"/>
                </a:solidFill>
                <a:latin typeface="Courier New"/>
              </a:rPr>
              <a:t> Thing(</a:t>
            </a:r>
            <a:r>
              <a:rPr lang="en-US" sz="1600" b="1" dirty="0" smtClean="0">
                <a:solidFill>
                  <a:srgbClr val="2A00FF"/>
                </a:solidFill>
                <a:latin typeface="Courier New"/>
              </a:rPr>
              <a:t>"http://jenabean.googlecode.com"</a:t>
            </a:r>
            <a:r>
              <a:rPr lang="en-US" sz="1600" b="1" dirty="0" smtClean="0">
                <a:solidFill>
                  <a:srgbClr val="000000"/>
                </a:solidFill>
                <a:latin typeface="Courier New"/>
              </a:rPr>
              <a:t>, m);</a:t>
            </a:r>
          </a:p>
          <a:p>
            <a:endParaRPr lang="en-US" sz="1600" dirty="0" smtClean="0">
              <a:latin typeface="Courier New"/>
            </a:endParaRPr>
          </a:p>
          <a:p>
            <a:pPr>
              <a:lnSpc>
                <a:spcPct val="150000"/>
              </a:lnSpc>
            </a:pPr>
            <a:r>
              <a:rPr lang="en-US" sz="1600" b="1" dirty="0" smtClean="0">
                <a:solidFill>
                  <a:srgbClr val="7F0055"/>
                </a:solidFill>
                <a:latin typeface="Courier New"/>
              </a:rPr>
              <a:t>new</a:t>
            </a:r>
            <a:r>
              <a:rPr lang="en-US" sz="1600" b="1" dirty="0" smtClean="0">
                <a:solidFill>
                  <a:srgbClr val="000000"/>
                </a:solidFill>
                <a:latin typeface="Courier New"/>
              </a:rPr>
              <a:t> Thing(m).</a:t>
            </a:r>
            <a:r>
              <a:rPr lang="en-US" sz="1600" b="1" dirty="0" err="1" smtClean="0">
                <a:solidFill>
                  <a:srgbClr val="000000"/>
                </a:solidFill>
                <a:latin typeface="Courier New"/>
              </a:rPr>
              <a:t>isa</a:t>
            </a:r>
            <a:r>
              <a:rPr lang="en-US" sz="1600" b="1" dirty="0" smtClean="0">
                <a:solidFill>
                  <a:srgbClr val="000000"/>
                </a:solidFill>
                <a:latin typeface="Courier New"/>
              </a:rPr>
              <a:t>(</a:t>
            </a:r>
            <a:r>
              <a:rPr lang="en-US" sz="1600" b="1" dirty="0" err="1" smtClean="0">
                <a:solidFill>
                  <a:srgbClr val="000000"/>
                </a:solidFill>
                <a:latin typeface="Courier New"/>
              </a:rPr>
              <a:t>Foaf.Person.</a:t>
            </a:r>
            <a:r>
              <a:rPr lang="en-US" sz="1600" b="1" dirty="0" err="1" smtClean="0">
                <a:solidFill>
                  <a:srgbClr val="7F0055"/>
                </a:solidFill>
                <a:latin typeface="Courier New"/>
              </a:rPr>
              <a:t>class</a:t>
            </a:r>
            <a:r>
              <a:rPr lang="en-US" sz="1600" b="1" dirty="0" smtClean="0">
                <a:solidFill>
                  <a:srgbClr val="000000"/>
                </a:solidFill>
                <a:latin typeface="Courier New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  .name(</a:t>
            </a:r>
            <a:r>
              <a:rPr lang="en-US" sz="1600" dirty="0" smtClean="0">
                <a:solidFill>
                  <a:srgbClr val="2A00FF"/>
                </a:solidFill>
                <a:latin typeface="Courier New"/>
              </a:rPr>
              <a:t>"Taylor Cowan"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  .weblog(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</a:rPr>
              <a:t>URI.</a:t>
            </a:r>
            <a:r>
              <a:rPr lang="en-US" sz="1600" i="1" dirty="0" err="1" smtClean="0">
                <a:solidFill>
                  <a:srgbClr val="000000"/>
                </a:solidFill>
                <a:latin typeface="Courier New"/>
              </a:rPr>
              <a:t>create</a:t>
            </a:r>
            <a:r>
              <a:rPr lang="en-US" sz="1600" i="1" dirty="0" smtClean="0">
                <a:solidFill>
                  <a:srgbClr val="000000"/>
                </a:solidFill>
                <a:latin typeface="Courier New"/>
              </a:rPr>
              <a:t>(</a:t>
            </a:r>
            <a:r>
              <a:rPr lang="en-US" sz="1600" i="1" dirty="0" smtClean="0">
                <a:solidFill>
                  <a:srgbClr val="2A00FF"/>
                </a:solidFill>
                <a:latin typeface="Courier New"/>
              </a:rPr>
              <a:t>"http://thewebsemantic.com"</a:t>
            </a:r>
            <a:r>
              <a:rPr lang="en-US" sz="1600" i="1" dirty="0" smtClean="0">
                <a:solidFill>
                  <a:srgbClr val="000000"/>
                </a:solidFill>
                <a:latin typeface="Courier New"/>
              </a:rPr>
              <a:t>))</a:t>
            </a:r>
          </a:p>
          <a:p>
            <a:pPr>
              <a:lnSpc>
                <a:spcPct val="150000"/>
              </a:lnSpc>
            </a:pP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  .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</a:rPr>
              <a:t>holdsAccount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(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</a:rPr>
              <a:t>URI.</a:t>
            </a:r>
            <a:r>
              <a:rPr lang="en-US" sz="1600" i="1" dirty="0" err="1" smtClean="0">
                <a:solidFill>
                  <a:srgbClr val="000000"/>
                </a:solidFill>
                <a:latin typeface="Courier New"/>
              </a:rPr>
              <a:t>create</a:t>
            </a:r>
            <a:r>
              <a:rPr lang="en-US" sz="1600" i="1" dirty="0" smtClean="0">
                <a:solidFill>
                  <a:srgbClr val="000000"/>
                </a:solidFill>
                <a:latin typeface="Courier New"/>
              </a:rPr>
              <a:t>(</a:t>
            </a:r>
            <a:r>
              <a:rPr lang="en-US" sz="1600" i="1" dirty="0" smtClean="0">
                <a:solidFill>
                  <a:srgbClr val="2A00FF"/>
                </a:solidFill>
                <a:latin typeface="Courier New"/>
              </a:rPr>
              <a:t>"http://twitter.com/tcowan"</a:t>
            </a:r>
            <a:r>
              <a:rPr lang="en-US" sz="1600" i="1" dirty="0" smtClean="0">
                <a:solidFill>
                  <a:srgbClr val="000000"/>
                </a:solidFill>
                <a:latin typeface="Courier New"/>
              </a:rPr>
              <a:t>))</a:t>
            </a:r>
          </a:p>
          <a:p>
            <a:pPr>
              <a:lnSpc>
                <a:spcPct val="150000"/>
              </a:lnSpc>
            </a:pP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  .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</a:rPr>
              <a:t>currentProject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(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</a:rPr>
              <a:t>todaysTopic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  .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</a:rPr>
              <a:t>currentProject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(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</a:rPr>
              <a:t>URI.</a:t>
            </a:r>
            <a:r>
              <a:rPr lang="en-US" sz="1600" i="1" dirty="0" err="1" smtClean="0">
                <a:solidFill>
                  <a:srgbClr val="000000"/>
                </a:solidFill>
                <a:latin typeface="Courier New"/>
              </a:rPr>
              <a:t>create</a:t>
            </a:r>
            <a:r>
              <a:rPr lang="en-US" sz="1600" i="1" dirty="0" smtClean="0">
                <a:solidFill>
                  <a:srgbClr val="000000"/>
                </a:solidFill>
                <a:latin typeface="Courier New"/>
              </a:rPr>
              <a:t>(</a:t>
            </a:r>
            <a:r>
              <a:rPr lang="en-US" sz="1600" i="1" dirty="0" smtClean="0">
                <a:solidFill>
                  <a:srgbClr val="2A00FF"/>
                </a:solidFill>
                <a:latin typeface="Courier New"/>
              </a:rPr>
              <a:t>"http://jo4neo.googlecode.com"</a:t>
            </a:r>
            <a:r>
              <a:rPr lang="en-US" sz="1600" i="1" dirty="0" smtClean="0">
                <a:solidFill>
                  <a:srgbClr val="000000"/>
                </a:solidFill>
                <a:latin typeface="Courier New"/>
              </a:rPr>
              <a:t>));</a:t>
            </a:r>
          </a:p>
        </p:txBody>
      </p:sp>
      <p:sp>
        <p:nvSpPr>
          <p:cNvPr id="6" name="Rounded Rectangular Callout 5"/>
          <p:cNvSpPr/>
          <p:nvPr/>
        </p:nvSpPr>
        <p:spPr bwMode="auto">
          <a:xfrm>
            <a:off x="4343400" y="4114800"/>
            <a:ext cx="2971800" cy="1371600"/>
          </a:xfrm>
          <a:prstGeom prst="wedgeRoundRectCallout">
            <a:avLst>
              <a:gd name="adj1" fmla="val -48299"/>
              <a:gd name="adj2" fmla="val -114772"/>
              <a:gd name="adj3" fmla="val 16667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ＭＳ Ｐゴシック" pitchFamily="34" charset="-128"/>
              </a:rPr>
              <a:t>@see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solidFill>
                <a:schemeClr val="tx1"/>
              </a:solidFill>
              <a:latin typeface="Arial" charset="0"/>
              <a:ea typeface="ＭＳ Ｐゴシック" pitchFamily="34" charset="-128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chemeClr val="tx1"/>
                </a:solidFill>
                <a:latin typeface="Arial" charset="0"/>
                <a:ea typeface="ＭＳ Ｐゴシック" pitchFamily="34" charset="-128"/>
              </a:rPr>
              <a:t>Card.java in package </a:t>
            </a:r>
            <a:r>
              <a:rPr lang="en-US" dirty="0" err="1" smtClean="0">
                <a:solidFill>
                  <a:schemeClr val="tx1"/>
                </a:solidFill>
                <a:latin typeface="Arial" charset="0"/>
                <a:ea typeface="ＭＳ Ｐゴシック" pitchFamily="34" charset="-128"/>
              </a:rPr>
              <a:t>example.fluentwriter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fluent </a:t>
            </a:r>
            <a:r>
              <a:rPr lang="en-US" dirty="0" err="1" smtClean="0"/>
              <a:t>api</a:t>
            </a:r>
            <a:r>
              <a:rPr lang="en-US" dirty="0" smtClean="0"/>
              <a:t> + good IDE makes things fun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4452985-31B8-4405-BAD2-B66A92AEFDFC}" type="slidenum">
              <a:rPr lang="de-CH" smtClean="0"/>
              <a:pPr/>
              <a:t>30</a:t>
            </a:fld>
            <a:endParaRPr lang="de-CH"/>
          </a:p>
        </p:txBody>
      </p:sp>
      <p:pic>
        <p:nvPicPr>
          <p:cNvPr id="5" name="Picture 4" descr="lab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14400" y="1981200"/>
            <a:ext cx="6217796" cy="2978150"/>
          </a:xfrm>
          <a:prstGeom prst="rect">
            <a:avLst/>
          </a:prstGeom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Create a new anonymous iCal event.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4452985-31B8-4405-BAD2-B66A92AEFDFC}" type="slidenum">
              <a:rPr lang="de-CH" smtClean="0"/>
              <a:pPr/>
              <a:t>31</a:t>
            </a:fld>
            <a:endParaRPr lang="de-CH"/>
          </a:p>
        </p:txBody>
      </p:sp>
      <p:sp>
        <p:nvSpPr>
          <p:cNvPr id="6" name="Rectangle 5"/>
          <p:cNvSpPr/>
          <p:nvPr/>
        </p:nvSpPr>
        <p:spPr>
          <a:xfrm>
            <a:off x="457200" y="1524000"/>
            <a:ext cx="8305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 smtClean="0">
                <a:solidFill>
                  <a:srgbClr val="000000"/>
                </a:solidFill>
                <a:latin typeface="Courier New"/>
              </a:rPr>
              <a:t>Ical</a:t>
            </a:r>
            <a:r>
              <a:rPr lang="en-US" sz="2400" dirty="0" smtClean="0">
                <a:solidFill>
                  <a:srgbClr val="000000"/>
                </a:solidFill>
                <a:latin typeface="Courier New"/>
              </a:rPr>
              <a:t> t = </a:t>
            </a:r>
          </a:p>
          <a:p>
            <a:r>
              <a:rPr lang="en-US" sz="2400" b="1" dirty="0" smtClean="0">
                <a:solidFill>
                  <a:srgbClr val="7F0055"/>
                </a:solidFill>
                <a:latin typeface="Courier New"/>
              </a:rPr>
              <a:t>	new</a:t>
            </a:r>
            <a:r>
              <a:rPr lang="en-US" sz="2400" b="1" dirty="0" smtClean="0">
                <a:solidFill>
                  <a:srgbClr val="000000"/>
                </a:solidFill>
                <a:latin typeface="Courier New"/>
              </a:rPr>
              <a:t> Thing(m).</a:t>
            </a:r>
            <a:r>
              <a:rPr lang="en-US" sz="2400" b="1" dirty="0" err="1" smtClean="0">
                <a:solidFill>
                  <a:srgbClr val="000000"/>
                </a:solidFill>
                <a:latin typeface="Courier New"/>
              </a:rPr>
              <a:t>isa</a:t>
            </a:r>
            <a:r>
              <a:rPr lang="en-US" sz="2400" b="1" dirty="0" smtClean="0">
                <a:solidFill>
                  <a:srgbClr val="000000"/>
                </a:solidFill>
                <a:latin typeface="Courier New"/>
              </a:rPr>
              <a:t>(</a:t>
            </a:r>
            <a:r>
              <a:rPr lang="en-US" sz="2400" b="1" dirty="0" err="1" smtClean="0">
                <a:solidFill>
                  <a:srgbClr val="000000"/>
                </a:solidFill>
                <a:latin typeface="Courier New"/>
              </a:rPr>
              <a:t>Ical.Vevent.</a:t>
            </a:r>
            <a:r>
              <a:rPr lang="en-US" sz="2400" b="1" dirty="0" err="1" smtClean="0">
                <a:solidFill>
                  <a:srgbClr val="7F0055"/>
                </a:solidFill>
                <a:latin typeface="Courier New"/>
              </a:rPr>
              <a:t>class</a:t>
            </a:r>
            <a:r>
              <a:rPr lang="en-US" sz="2400" b="1" dirty="0" smtClean="0">
                <a:solidFill>
                  <a:srgbClr val="000000"/>
                </a:solidFill>
                <a:latin typeface="Courier New"/>
              </a:rPr>
              <a:t>);</a:t>
            </a:r>
            <a:endParaRPr lang="en-US" sz="2400" dirty="0"/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304800" y="2971800"/>
            <a:ext cx="84963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B5123E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Create a new</a:t>
            </a:r>
            <a:r>
              <a:rPr kumimoji="0" lang="en-US" sz="2800" b="1" i="0" u="none" strike="noStrike" kern="0" cap="none" spc="0" normalizeH="0" noProof="0" dirty="0" smtClean="0">
                <a:ln>
                  <a:noFill/>
                </a:ln>
                <a:solidFill>
                  <a:srgbClr val="B5123E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B5123E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iCal event</a:t>
            </a:r>
            <a:r>
              <a:rPr kumimoji="0" lang="en-US" sz="2800" b="1" i="0" u="none" strike="noStrike" kern="0" cap="none" spc="0" normalizeH="0" noProof="0" dirty="0" smtClean="0">
                <a:ln>
                  <a:noFill/>
                </a:ln>
                <a:solidFill>
                  <a:srgbClr val="B5123E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with URI</a:t>
            </a:r>
            <a:endParaRPr kumimoji="0" lang="en-US" sz="2800" b="1" i="0" u="none" strike="noStrike" kern="0" cap="none" spc="0" normalizeH="0" baseline="0" noProof="0" dirty="0">
              <a:ln>
                <a:noFill/>
              </a:ln>
              <a:solidFill>
                <a:srgbClr val="B5123E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38150" y="3810000"/>
            <a:ext cx="855345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 smtClean="0">
                <a:solidFill>
                  <a:srgbClr val="000000"/>
                </a:solidFill>
                <a:latin typeface="Courier New"/>
              </a:rPr>
              <a:t>Ical</a:t>
            </a:r>
            <a:r>
              <a:rPr lang="en-US" sz="2400" dirty="0" smtClean="0">
                <a:solidFill>
                  <a:srgbClr val="000000"/>
                </a:solidFill>
                <a:latin typeface="Courier New"/>
              </a:rPr>
              <a:t> t = </a:t>
            </a:r>
          </a:p>
          <a:p>
            <a:r>
              <a:rPr lang="en-US" sz="2400" b="1" dirty="0" smtClean="0">
                <a:solidFill>
                  <a:srgbClr val="7F0055"/>
                </a:solidFill>
                <a:latin typeface="Courier New"/>
              </a:rPr>
              <a:t>	new</a:t>
            </a:r>
            <a:r>
              <a:rPr lang="en-US" sz="2400" b="1" dirty="0" smtClean="0">
                <a:solidFill>
                  <a:srgbClr val="000000"/>
                </a:solidFill>
                <a:latin typeface="Courier New"/>
              </a:rPr>
              <a:t> Thing(“http://uri”, m).</a:t>
            </a:r>
          </a:p>
          <a:p>
            <a:r>
              <a:rPr lang="en-US" sz="2400" b="1" dirty="0" smtClean="0">
                <a:solidFill>
                  <a:srgbClr val="000000"/>
                </a:solidFill>
                <a:latin typeface="Courier New"/>
              </a:rPr>
              <a:t>		</a:t>
            </a:r>
            <a:r>
              <a:rPr lang="en-US" sz="2400" b="1" dirty="0" err="1" smtClean="0">
                <a:solidFill>
                  <a:srgbClr val="000000"/>
                </a:solidFill>
                <a:latin typeface="Courier New"/>
              </a:rPr>
              <a:t>isa</a:t>
            </a:r>
            <a:r>
              <a:rPr lang="en-US" sz="2400" b="1" dirty="0" smtClean="0">
                <a:solidFill>
                  <a:srgbClr val="000000"/>
                </a:solidFill>
                <a:latin typeface="Courier New"/>
              </a:rPr>
              <a:t>(</a:t>
            </a:r>
            <a:r>
              <a:rPr lang="en-US" sz="2400" b="1" dirty="0" err="1" smtClean="0">
                <a:solidFill>
                  <a:srgbClr val="000000"/>
                </a:solidFill>
                <a:latin typeface="Courier New"/>
              </a:rPr>
              <a:t>Ical.Vevent.</a:t>
            </a:r>
            <a:r>
              <a:rPr lang="en-US" sz="2400" b="1" dirty="0" err="1" smtClean="0">
                <a:solidFill>
                  <a:srgbClr val="7F0055"/>
                </a:solidFill>
                <a:latin typeface="Courier New"/>
              </a:rPr>
              <a:t>class</a:t>
            </a:r>
            <a:r>
              <a:rPr lang="en-US" sz="2400" b="1" dirty="0" smtClean="0">
                <a:solidFill>
                  <a:srgbClr val="000000"/>
                </a:solidFill>
                <a:latin typeface="Courier New"/>
              </a:rPr>
              <a:t>);</a:t>
            </a:r>
            <a:endParaRPr lang="en-US" sz="24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Full Example: Creating an iCal event for the </a:t>
            </a:r>
            <a:r>
              <a:rPr lang="en-US" dirty="0" err="1" smtClean="0"/>
              <a:t>meetup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4452985-31B8-4405-BAD2-B66A92AEFDFC}" type="slidenum">
              <a:rPr lang="de-CH" smtClean="0"/>
              <a:pPr/>
              <a:t>32</a:t>
            </a:fld>
            <a:endParaRPr lang="de-CH"/>
          </a:p>
        </p:txBody>
      </p:sp>
      <p:sp>
        <p:nvSpPr>
          <p:cNvPr id="5" name="Rectangle 4"/>
          <p:cNvSpPr/>
          <p:nvPr/>
        </p:nvSpPr>
        <p:spPr>
          <a:xfrm>
            <a:off x="304800" y="1425476"/>
            <a:ext cx="86868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1: 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</a:rPr>
              <a:t>Ical.Vevent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 t = </a:t>
            </a:r>
            <a:r>
              <a:rPr lang="en-US" sz="1600" b="1" dirty="0" smtClean="0">
                <a:solidFill>
                  <a:srgbClr val="7F0055"/>
                </a:solidFill>
                <a:latin typeface="Courier New"/>
              </a:rPr>
              <a:t>new</a:t>
            </a:r>
            <a:r>
              <a:rPr lang="en-US" sz="1600" b="1" dirty="0" smtClean="0">
                <a:solidFill>
                  <a:srgbClr val="000000"/>
                </a:solidFill>
                <a:latin typeface="Courier New"/>
              </a:rPr>
              <a:t> Thing(m).</a:t>
            </a:r>
            <a:r>
              <a:rPr lang="en-US" sz="1600" b="1" dirty="0" err="1" smtClean="0">
                <a:solidFill>
                  <a:srgbClr val="000000"/>
                </a:solidFill>
                <a:latin typeface="Courier New"/>
              </a:rPr>
              <a:t>isa</a:t>
            </a:r>
            <a:r>
              <a:rPr lang="en-US" sz="1600" b="1" dirty="0" smtClean="0">
                <a:solidFill>
                  <a:srgbClr val="000000"/>
                </a:solidFill>
                <a:latin typeface="Courier New"/>
              </a:rPr>
              <a:t>(</a:t>
            </a:r>
            <a:r>
              <a:rPr lang="en-US" sz="1600" b="1" dirty="0" err="1" smtClean="0">
                <a:solidFill>
                  <a:srgbClr val="000000"/>
                </a:solidFill>
                <a:latin typeface="Courier New"/>
              </a:rPr>
              <a:t>Ical.Vevent.</a:t>
            </a:r>
            <a:r>
              <a:rPr lang="en-US" sz="1600" b="1" dirty="0" err="1" smtClean="0">
                <a:solidFill>
                  <a:srgbClr val="7F0055"/>
                </a:solidFill>
                <a:latin typeface="Courier New"/>
              </a:rPr>
              <a:t>class</a:t>
            </a:r>
            <a:r>
              <a:rPr lang="en-US" sz="1600" b="1" dirty="0" smtClean="0">
                <a:solidFill>
                  <a:srgbClr val="000000"/>
                </a:solidFill>
                <a:latin typeface="Courier New"/>
              </a:rPr>
              <a:t>);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2: t.uid(</a:t>
            </a:r>
            <a:r>
              <a:rPr lang="en-US" sz="1600" dirty="0" smtClean="0">
                <a:solidFill>
                  <a:srgbClr val="2A00FF"/>
                </a:solidFill>
                <a:latin typeface="Courier New"/>
              </a:rPr>
              <a:t>"event_11978192@meetup.com"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).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3:   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</a:rPr>
              <a:t>dtstart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(</a:t>
            </a:r>
            <a:r>
              <a:rPr lang="en-US" sz="1600" dirty="0" smtClean="0">
                <a:solidFill>
                  <a:srgbClr val="2A00FF"/>
                </a:solidFill>
                <a:latin typeface="Courier New"/>
              </a:rPr>
              <a:t>"20100124T200000Z"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).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4:   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</a:rPr>
              <a:t>dtend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(</a:t>
            </a:r>
            <a:r>
              <a:rPr lang="en-US" sz="1600" dirty="0" smtClean="0">
                <a:solidFill>
                  <a:srgbClr val="2A00FF"/>
                </a:solidFill>
                <a:latin typeface="Courier New"/>
              </a:rPr>
              <a:t>"20100124T220000Z"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).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5:   summary(</a:t>
            </a:r>
            <a:r>
              <a:rPr lang="en-US" sz="1600" dirty="0" smtClean="0">
                <a:solidFill>
                  <a:srgbClr val="2A00FF"/>
                </a:solidFill>
                <a:latin typeface="Courier New"/>
              </a:rPr>
              <a:t>"Jena Semantic Web…"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).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6:   location(</a:t>
            </a:r>
            <a:r>
              <a:rPr lang="en-US" sz="1600" dirty="0" smtClean="0">
                <a:solidFill>
                  <a:srgbClr val="2A00FF"/>
                </a:solidFill>
                <a:latin typeface="Courier New"/>
              </a:rPr>
              <a:t>"</a:t>
            </a:r>
            <a:r>
              <a:rPr lang="en-US" sz="1600" dirty="0" err="1" smtClean="0">
                <a:solidFill>
                  <a:srgbClr val="2A00FF"/>
                </a:solidFill>
                <a:latin typeface="Courier New"/>
              </a:rPr>
              <a:t>Parisoma</a:t>
            </a:r>
            <a:r>
              <a:rPr lang="en-US" sz="1600" dirty="0" smtClean="0">
                <a:solidFill>
                  <a:srgbClr val="2A00FF"/>
                </a:solidFill>
                <a:latin typeface="Courier New"/>
              </a:rPr>
              <a:t> - …"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)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7: .as(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</a:rPr>
              <a:t>Geo.</a:t>
            </a:r>
            <a:r>
              <a:rPr lang="en-US" sz="1600" b="1" dirty="0" err="1" smtClean="0">
                <a:solidFill>
                  <a:srgbClr val="7F0055"/>
                </a:solidFill>
                <a:latin typeface="Courier New"/>
              </a:rPr>
              <a:t>class</a:t>
            </a:r>
            <a:r>
              <a:rPr lang="en-US" sz="1600" b="1" dirty="0" smtClean="0">
                <a:solidFill>
                  <a:srgbClr val="000000"/>
                </a:solidFill>
                <a:latin typeface="Courier New"/>
              </a:rPr>
              <a:t>).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8:   lat(37.77f).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Courier New"/>
              </a:rPr>
              <a:t>9:   long_(-122.41f);</a:t>
            </a:r>
            <a:endParaRPr lang="en-US" sz="1600" dirty="0"/>
          </a:p>
        </p:txBody>
      </p:sp>
      <p:sp>
        <p:nvSpPr>
          <p:cNvPr id="6" name="Rectangle 5"/>
          <p:cNvSpPr/>
          <p:nvPr/>
        </p:nvSpPr>
        <p:spPr>
          <a:xfrm>
            <a:off x="3733800" y="3733800"/>
            <a:ext cx="49530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rgbClr val="000000"/>
                </a:solidFill>
                <a:latin typeface="Courier New"/>
              </a:rPr>
              <a:t>[]    a       </a:t>
            </a:r>
            <a:r>
              <a:rPr lang="en-US" sz="1400" dirty="0" err="1" smtClean="0">
                <a:solidFill>
                  <a:srgbClr val="000000"/>
                </a:solidFill>
                <a:latin typeface="Courier New"/>
              </a:rPr>
              <a:t>ical:Vevent</a:t>
            </a:r>
            <a:r>
              <a:rPr lang="en-US" sz="1400" dirty="0" smtClean="0">
                <a:solidFill>
                  <a:srgbClr val="000000"/>
                </a:solidFill>
                <a:latin typeface="Courier New"/>
              </a:rPr>
              <a:t> ;</a:t>
            </a:r>
          </a:p>
          <a:p>
            <a:r>
              <a:rPr lang="en-US" sz="1400" dirty="0" smtClean="0">
                <a:solidFill>
                  <a:srgbClr val="000000"/>
                </a:solidFill>
                <a:latin typeface="Courier New"/>
              </a:rPr>
              <a:t>      </a:t>
            </a:r>
            <a:r>
              <a:rPr lang="en-US" sz="1400" dirty="0" err="1" smtClean="0">
                <a:solidFill>
                  <a:srgbClr val="000000"/>
                </a:solidFill>
                <a:latin typeface="Courier New"/>
              </a:rPr>
              <a:t>ical:dtend</a:t>
            </a:r>
            <a:r>
              <a:rPr lang="en-US" sz="1400" dirty="0" smtClean="0">
                <a:solidFill>
                  <a:srgbClr val="000000"/>
                </a:solidFill>
                <a:latin typeface="Courier New"/>
              </a:rPr>
              <a:t> "20100124T220000Z" ;</a:t>
            </a:r>
          </a:p>
          <a:p>
            <a:r>
              <a:rPr lang="en-US" sz="1400" dirty="0" smtClean="0">
                <a:solidFill>
                  <a:srgbClr val="000000"/>
                </a:solidFill>
                <a:latin typeface="Courier New"/>
              </a:rPr>
              <a:t>      </a:t>
            </a:r>
            <a:r>
              <a:rPr lang="en-US" sz="1400" dirty="0" err="1" smtClean="0">
                <a:solidFill>
                  <a:srgbClr val="000000"/>
                </a:solidFill>
                <a:latin typeface="Courier New"/>
              </a:rPr>
              <a:t>ical:dtstart</a:t>
            </a:r>
            <a:r>
              <a:rPr lang="en-US" sz="1400" dirty="0" smtClean="0">
                <a:solidFill>
                  <a:srgbClr val="000000"/>
                </a:solidFill>
                <a:latin typeface="Courier New"/>
              </a:rPr>
              <a:t> "20100124T200000Z" ;</a:t>
            </a:r>
          </a:p>
          <a:p>
            <a:r>
              <a:rPr lang="en-US" sz="1400" dirty="0" smtClean="0">
                <a:solidFill>
                  <a:srgbClr val="000000"/>
                </a:solidFill>
                <a:latin typeface="Courier New"/>
              </a:rPr>
              <a:t>      </a:t>
            </a:r>
            <a:r>
              <a:rPr lang="en-US" sz="1400" dirty="0" err="1" smtClean="0">
                <a:solidFill>
                  <a:srgbClr val="000000"/>
                </a:solidFill>
                <a:latin typeface="Courier New"/>
              </a:rPr>
              <a:t>ical:location</a:t>
            </a:r>
            <a:r>
              <a:rPr lang="en-US" sz="1400" dirty="0" smtClean="0">
                <a:solidFill>
                  <a:srgbClr val="000000"/>
                </a:solidFill>
                <a:latin typeface="Courier New"/>
              </a:rPr>
              <a:t> "</a:t>
            </a:r>
            <a:r>
              <a:rPr lang="en-US" sz="1400" dirty="0" err="1" smtClean="0">
                <a:solidFill>
                  <a:srgbClr val="000000"/>
                </a:solidFill>
                <a:latin typeface="Courier New"/>
              </a:rPr>
              <a:t>Parisoma</a:t>
            </a:r>
            <a:r>
              <a:rPr lang="en-US" sz="1400" dirty="0" smtClean="0">
                <a:solidFill>
                  <a:srgbClr val="000000"/>
                </a:solidFill>
                <a:latin typeface="Courier New"/>
              </a:rPr>
              <a:t> - " ;</a:t>
            </a:r>
          </a:p>
          <a:p>
            <a:r>
              <a:rPr lang="en-US" sz="1400" dirty="0" smtClean="0">
                <a:solidFill>
                  <a:srgbClr val="000000"/>
                </a:solidFill>
                <a:latin typeface="Courier New"/>
              </a:rPr>
              <a:t>      </a:t>
            </a:r>
            <a:r>
              <a:rPr lang="en-US" sz="1400" dirty="0" err="1" smtClean="0">
                <a:solidFill>
                  <a:srgbClr val="000000"/>
                </a:solidFill>
                <a:latin typeface="Courier New"/>
              </a:rPr>
              <a:t>ical:summary</a:t>
            </a:r>
            <a:r>
              <a:rPr lang="en-US" sz="1400" dirty="0" smtClean="0">
                <a:solidFill>
                  <a:srgbClr val="000000"/>
                </a:solidFill>
                <a:latin typeface="Courier New"/>
              </a:rPr>
              <a:t> "Jena Semantic Web…" ;</a:t>
            </a:r>
          </a:p>
          <a:p>
            <a:r>
              <a:rPr lang="en-US" sz="1400" dirty="0" smtClean="0">
                <a:solidFill>
                  <a:srgbClr val="000000"/>
                </a:solidFill>
                <a:latin typeface="Courier New"/>
              </a:rPr>
              <a:t>      </a:t>
            </a:r>
            <a:r>
              <a:rPr lang="en-US" sz="1400" dirty="0" err="1" smtClean="0">
                <a:solidFill>
                  <a:srgbClr val="000000"/>
                </a:solidFill>
                <a:latin typeface="Courier New"/>
              </a:rPr>
              <a:t>ical:uid</a:t>
            </a:r>
            <a:r>
              <a:rPr lang="en-US" sz="1400" dirty="0" smtClean="0">
                <a:solidFill>
                  <a:srgbClr val="000000"/>
                </a:solidFill>
                <a:latin typeface="Courier New"/>
              </a:rPr>
              <a:t> "event_11978192@meetup.com" ;</a:t>
            </a:r>
          </a:p>
          <a:p>
            <a:r>
              <a:rPr lang="en-US" sz="1400" dirty="0" smtClean="0">
                <a:solidFill>
                  <a:srgbClr val="000000"/>
                </a:solidFill>
                <a:latin typeface="Courier New"/>
              </a:rPr>
              <a:t>      </a:t>
            </a:r>
            <a:r>
              <a:rPr lang="en-US" sz="1400" dirty="0" err="1" smtClean="0">
                <a:solidFill>
                  <a:srgbClr val="000000"/>
                </a:solidFill>
                <a:latin typeface="Courier New"/>
              </a:rPr>
              <a:t>geo:lat</a:t>
            </a:r>
            <a:r>
              <a:rPr lang="en-US" sz="1400" dirty="0" smtClean="0">
                <a:solidFill>
                  <a:srgbClr val="000000"/>
                </a:solidFill>
                <a:latin typeface="Courier New"/>
              </a:rPr>
              <a:t> "37.77"^^</a:t>
            </a:r>
            <a:r>
              <a:rPr lang="en-US" sz="1400" dirty="0" err="1" smtClean="0">
                <a:solidFill>
                  <a:srgbClr val="000000"/>
                </a:solidFill>
                <a:latin typeface="Courier New"/>
              </a:rPr>
              <a:t>xsd:float</a:t>
            </a:r>
            <a:r>
              <a:rPr lang="en-US" sz="1400" dirty="0" smtClean="0">
                <a:solidFill>
                  <a:srgbClr val="000000"/>
                </a:solidFill>
                <a:latin typeface="Courier New"/>
              </a:rPr>
              <a:t> ;</a:t>
            </a:r>
          </a:p>
          <a:p>
            <a:r>
              <a:rPr lang="en-US" sz="1400" dirty="0" smtClean="0">
                <a:solidFill>
                  <a:srgbClr val="000000"/>
                </a:solidFill>
                <a:latin typeface="Courier New"/>
              </a:rPr>
              <a:t>      </a:t>
            </a:r>
            <a:r>
              <a:rPr lang="en-US" sz="1400" dirty="0" err="1" smtClean="0">
                <a:solidFill>
                  <a:srgbClr val="000000"/>
                </a:solidFill>
                <a:latin typeface="Courier New"/>
              </a:rPr>
              <a:t>geo:long</a:t>
            </a:r>
            <a:r>
              <a:rPr lang="en-US" sz="1400" dirty="0" smtClean="0">
                <a:solidFill>
                  <a:srgbClr val="000000"/>
                </a:solidFill>
                <a:latin typeface="Courier New"/>
              </a:rPr>
              <a:t> "-122.41"^^</a:t>
            </a:r>
            <a:r>
              <a:rPr lang="en-US" sz="1400" dirty="0" err="1" smtClean="0">
                <a:solidFill>
                  <a:srgbClr val="000000"/>
                </a:solidFill>
                <a:latin typeface="Courier New"/>
              </a:rPr>
              <a:t>xsd:float</a:t>
            </a:r>
            <a:r>
              <a:rPr lang="en-US" sz="1400" dirty="0" smtClean="0">
                <a:solidFill>
                  <a:srgbClr val="000000"/>
                </a:solidFill>
                <a:latin typeface="Courier New"/>
              </a:rPr>
              <a:t> 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JenaBean</a:t>
            </a:r>
            <a:r>
              <a:rPr lang="en-US" dirty="0" smtClean="0"/>
              <a:t> comes with a few common vocabulary interfaces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4452985-31B8-4405-BAD2-B66A92AEFDFC}" type="slidenum">
              <a:rPr lang="de-CH" smtClean="0"/>
              <a:pPr/>
              <a:t>33</a:t>
            </a:fld>
            <a:endParaRPr lang="de-CH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304800" y="1219200"/>
            <a:ext cx="8496300" cy="428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342900" marR="0" lvl="1" indent="-341313" algn="l" defTabSz="2387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5000"/>
              </a:spcAft>
              <a:buClr>
                <a:srgbClr val="B5123E"/>
              </a:buClr>
              <a:buSzTx/>
              <a:buFont typeface="Arial" charset="0"/>
              <a:buChar char="&gt;"/>
              <a:tabLst>
                <a:tab pos="361950" algn="l"/>
              </a:tabLst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381000" y="1524000"/>
            <a:ext cx="8496300" cy="428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342900" marR="0" lvl="1" indent="-341313" algn="l" defTabSz="2387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5000"/>
              </a:spcAft>
              <a:buClr>
                <a:srgbClr val="B5123E"/>
              </a:buClr>
              <a:buSzTx/>
              <a:buFont typeface="Arial" charset="0"/>
              <a:buChar char="&gt;"/>
              <a:tabLst>
                <a:tab pos="361950" algn="l"/>
              </a:tabLst>
              <a:defRPr/>
            </a:pPr>
            <a:r>
              <a:rPr lang="en-US" sz="2000" kern="0" dirty="0" smtClean="0">
                <a:latin typeface="+mn-lt"/>
              </a:rPr>
              <a:t>t</a:t>
            </a:r>
            <a:r>
              <a:rPr kumimoji="0" 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hewebsemantic.vocabulary.Foaf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</a:endParaRPr>
          </a:p>
          <a:p>
            <a:pPr marL="342900" marR="0" lvl="1" indent="-341313" algn="l" defTabSz="2387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5000"/>
              </a:spcAft>
              <a:buClr>
                <a:srgbClr val="B5123E"/>
              </a:buClr>
              <a:buSzTx/>
              <a:buFont typeface="Arial" charset="0"/>
              <a:buChar char="&gt;"/>
              <a:tabLst>
                <a:tab pos="361950" algn="l"/>
              </a:tabLst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Geo</a:t>
            </a:r>
          </a:p>
          <a:p>
            <a:pPr marL="342900" marR="0" lvl="1" indent="-341313" algn="l" defTabSz="2387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5000"/>
              </a:spcAft>
              <a:buClr>
                <a:srgbClr val="B5123E"/>
              </a:buClr>
              <a:buSzTx/>
              <a:buFont typeface="Arial" charset="0"/>
              <a:buChar char="&gt;"/>
              <a:tabLst>
                <a:tab pos="361950" algn="l"/>
              </a:tabLst>
              <a:defRPr/>
            </a:pPr>
            <a:r>
              <a:rPr lang="en-US" sz="2000" kern="0" dirty="0" err="1" smtClean="0">
                <a:latin typeface="+mn-lt"/>
              </a:rPr>
              <a:t>Ical</a:t>
            </a:r>
            <a:endParaRPr lang="en-US" sz="2000" kern="0" dirty="0" smtClean="0">
              <a:latin typeface="+mn-lt"/>
            </a:endParaRPr>
          </a:p>
          <a:p>
            <a:pPr marL="342900" marR="0" lvl="1" indent="-341313" algn="l" defTabSz="2387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5000"/>
              </a:spcAft>
              <a:buClr>
                <a:srgbClr val="B5123E"/>
              </a:buClr>
              <a:buSzTx/>
              <a:buFont typeface="Arial" charset="0"/>
              <a:buChar char="&gt;"/>
              <a:tabLst>
                <a:tab pos="361950" algn="l"/>
              </a:tabLst>
              <a:defRPr/>
            </a:pPr>
            <a:r>
              <a:rPr lang="en-US" sz="2000" kern="0" dirty="0" err="1" smtClean="0">
                <a:latin typeface="+mn-lt"/>
              </a:rPr>
              <a:t>DCTerms</a:t>
            </a:r>
            <a:endParaRPr lang="en-US" sz="2000" kern="0" dirty="0" smtClean="0">
              <a:latin typeface="+mn-lt"/>
            </a:endParaRPr>
          </a:p>
          <a:p>
            <a:pPr marL="342900" marR="0" lvl="1" indent="-341313" algn="l" defTabSz="2387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5000"/>
              </a:spcAft>
              <a:buClr>
                <a:srgbClr val="B5123E"/>
              </a:buClr>
              <a:buSzTx/>
              <a:buFont typeface="Arial" charset="0"/>
              <a:buChar char="&gt;"/>
              <a:tabLst>
                <a:tab pos="361950" algn="l"/>
              </a:tabLst>
              <a:defRPr/>
            </a:pPr>
            <a:r>
              <a:rPr kumimoji="0" 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Sioc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</a:endParaRPr>
          </a:p>
          <a:p>
            <a:pPr marL="342900" marR="0" lvl="1" indent="-341313" algn="l" defTabSz="2387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5000"/>
              </a:spcAft>
              <a:buClr>
                <a:srgbClr val="B5123E"/>
              </a:buClr>
              <a:buSzTx/>
              <a:buFont typeface="Arial" charset="0"/>
              <a:buChar char="&gt;"/>
              <a:tabLst>
                <a:tab pos="361950" algn="l"/>
              </a:tabLst>
              <a:defRPr/>
            </a:pPr>
            <a:r>
              <a:rPr lang="en-US" sz="2000" kern="0" dirty="0" err="1" smtClean="0">
                <a:latin typeface="+mn-lt"/>
              </a:rPr>
              <a:t>Skos</a:t>
            </a:r>
            <a:endParaRPr lang="en-US" sz="2000" kern="0" dirty="0" smtClean="0">
              <a:latin typeface="+mn-lt"/>
            </a:endParaRPr>
          </a:p>
          <a:p>
            <a:pPr marL="342900" marR="0" lvl="1" indent="-341313" algn="l" defTabSz="2387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5000"/>
              </a:spcAft>
              <a:buClr>
                <a:srgbClr val="B5123E"/>
              </a:buClr>
              <a:buSzTx/>
              <a:buFont typeface="Arial" charset="0"/>
              <a:buChar char="&gt;"/>
              <a:tabLst>
                <a:tab pos="361950" algn="l"/>
              </a:tabLst>
              <a:defRPr/>
            </a:pPr>
            <a:r>
              <a:rPr kumimoji="0" 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Rdfs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</a:endParaRPr>
          </a:p>
          <a:p>
            <a:pPr marL="342900" marR="0" lvl="1" indent="-341313" algn="l" defTabSz="2387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5000"/>
              </a:spcAft>
              <a:buClr>
                <a:srgbClr val="B5123E"/>
              </a:buClr>
              <a:buSzTx/>
              <a:buFont typeface="Arial" charset="0"/>
              <a:buChar char="&gt;"/>
              <a:tabLst>
                <a:tab pos="361950" algn="l"/>
              </a:tabLst>
              <a:defRPr/>
            </a:pPr>
            <a:r>
              <a:rPr lang="en-US" sz="2000" kern="0" dirty="0" err="1" smtClean="0">
                <a:latin typeface="+mn-lt"/>
              </a:rPr>
              <a:t>ReviewVocab</a:t>
            </a:r>
            <a:endParaRPr lang="en-US" sz="2000" kern="0" dirty="0" smtClean="0">
              <a:latin typeface="+mn-lt"/>
            </a:endParaRPr>
          </a:p>
          <a:p>
            <a:pPr marL="342900" marR="0" lvl="1" indent="-341313" algn="l" defTabSz="2387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5000"/>
              </a:spcAft>
              <a:buClr>
                <a:srgbClr val="B5123E"/>
              </a:buClr>
              <a:buSzTx/>
              <a:buFont typeface="Arial" charset="0"/>
              <a:buChar char="&gt;"/>
              <a:tabLst>
                <a:tab pos="361950" algn="l"/>
              </a:tabLst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You</a:t>
            </a:r>
            <a:r>
              <a:rPr kumimoji="0" lang="en-US" sz="20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may want to copy and modify in some cases.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</a:endParaRPr>
          </a:p>
          <a:p>
            <a:pPr marL="342900" marR="0" lvl="1" indent="-341313" algn="l" defTabSz="2387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5000"/>
              </a:spcAft>
              <a:buClr>
                <a:srgbClr val="B5123E"/>
              </a:buClr>
              <a:buSzTx/>
              <a:buFont typeface="Arial" charset="0"/>
              <a:buChar char="&gt;"/>
              <a:tabLst>
                <a:tab pos="361950" algn="l"/>
              </a:tabLst>
              <a:defRPr/>
            </a:pPr>
            <a:endParaRPr kumimoji="0" lang="en-US" sz="2000" b="0" i="0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</a:endParaRPr>
          </a:p>
          <a:p>
            <a:pPr marL="342900" lvl="1" indent="-341313" defTabSz="2387600" eaLnBrk="1" hangingPunct="1">
              <a:spcAft>
                <a:spcPct val="25000"/>
              </a:spcAft>
              <a:buClr>
                <a:srgbClr val="B5123E"/>
              </a:buClr>
              <a:buFont typeface="Arial" charset="0"/>
              <a:buChar char="&gt;"/>
              <a:tabLst>
                <a:tab pos="361950" algn="l"/>
              </a:tabLst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Fluent API summary: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4452985-31B8-4405-BAD2-B66A92AEFDFC}" type="slidenum">
              <a:rPr lang="de-CH" smtClean="0"/>
              <a:pPr/>
              <a:t>34</a:t>
            </a:fld>
            <a:endParaRPr lang="de-CH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304800" y="1219200"/>
            <a:ext cx="8496300" cy="428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342900" marR="0" lvl="1" indent="-341313" algn="l" defTabSz="2387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5000"/>
              </a:spcAft>
              <a:buClr>
                <a:srgbClr val="B5123E"/>
              </a:buClr>
              <a:buSzTx/>
              <a:buFont typeface="Arial" charset="0"/>
              <a:buChar char="&gt;"/>
              <a:tabLst>
                <a:tab pos="361950" algn="l"/>
              </a:tabLst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323850" y="1295400"/>
            <a:ext cx="8496300" cy="428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342900" marR="0" lvl="1" indent="-341313" algn="l" defTabSz="23876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5000"/>
              </a:spcAft>
              <a:buClr>
                <a:srgbClr val="B5123E"/>
              </a:buClr>
              <a:buSzTx/>
              <a:buFont typeface="Arial" charset="0"/>
              <a:buChar char="&gt;"/>
              <a:tabLst>
                <a:tab pos="361950" algn="l"/>
              </a:tabLst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Your</a:t>
            </a:r>
            <a:r>
              <a:rPr kumimoji="0" lang="en-US" sz="20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interface should extend </a:t>
            </a:r>
            <a:r>
              <a:rPr kumimoji="0" lang="en-US" sz="2000" b="0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thewebsemantic.As</a:t>
            </a:r>
            <a:endParaRPr kumimoji="0" lang="en-US" sz="2000" b="0" i="0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</a:endParaRPr>
          </a:p>
          <a:p>
            <a:pPr marL="800100" lvl="2" indent="-341313" defTabSz="2387600" eaLnBrk="1" hangingPunct="1">
              <a:spcAft>
                <a:spcPct val="25000"/>
              </a:spcAft>
              <a:buClr>
                <a:srgbClr val="B5123E"/>
              </a:buClr>
              <a:buFont typeface="Arial" charset="0"/>
              <a:buChar char="&gt;"/>
              <a:tabLst>
                <a:tab pos="361950" algn="l"/>
              </a:tabLst>
            </a:pPr>
            <a:r>
              <a:rPr lang="en-US" sz="2000" kern="0" baseline="0" dirty="0" smtClean="0">
                <a:latin typeface="+mn-lt"/>
              </a:rPr>
              <a:t>Provides</a:t>
            </a:r>
            <a:r>
              <a:rPr lang="en-US" sz="2000" kern="0" dirty="0" smtClean="0">
                <a:latin typeface="+mn-lt"/>
              </a:rPr>
              <a:t> polymorphic “as(Class)” to other </a:t>
            </a:r>
            <a:r>
              <a:rPr lang="en-US" sz="2000" kern="0" dirty="0" err="1" smtClean="0">
                <a:latin typeface="+mn-lt"/>
              </a:rPr>
              <a:t>vocabs</a:t>
            </a:r>
            <a:r>
              <a:rPr lang="en-US" sz="2000" kern="0" dirty="0" smtClean="0">
                <a:latin typeface="+mn-lt"/>
              </a:rPr>
              <a:t>.</a:t>
            </a:r>
          </a:p>
          <a:p>
            <a:pPr marL="800100" lvl="2" indent="-341313" defTabSz="2387600" eaLnBrk="1" hangingPunct="1">
              <a:spcAft>
                <a:spcPct val="25000"/>
              </a:spcAft>
              <a:buClr>
                <a:srgbClr val="B5123E"/>
              </a:buClr>
              <a:buFont typeface="Arial" charset="0"/>
              <a:buChar char="&gt;"/>
              <a:tabLst>
                <a:tab pos="361950" algn="l"/>
              </a:tabLst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Provides easy type declaration with “</a:t>
            </a:r>
            <a:r>
              <a:rPr kumimoji="0" 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isa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(Class)”</a:t>
            </a:r>
          </a:p>
          <a:p>
            <a:pPr marL="342900" lvl="1" indent="-341313" defTabSz="2387600" eaLnBrk="1" hangingPunct="1">
              <a:spcAft>
                <a:spcPct val="25000"/>
              </a:spcAft>
              <a:buClr>
                <a:srgbClr val="B5123E"/>
              </a:buClr>
              <a:buFont typeface="Arial" charset="0"/>
              <a:buChar char="&gt;"/>
              <a:tabLst>
                <a:tab pos="361950" algn="l"/>
              </a:tabLst>
            </a:pPr>
            <a:r>
              <a:rPr lang="en-US" sz="2000" kern="0" dirty="0" smtClean="0">
                <a:latin typeface="+mn-lt"/>
              </a:rPr>
              <a:t>Use the @Namespace annotation to bind to the vocabulary</a:t>
            </a:r>
          </a:p>
          <a:p>
            <a:pPr marL="342900" lvl="1" indent="-341313" defTabSz="2387600" eaLnBrk="1" hangingPunct="1">
              <a:spcAft>
                <a:spcPct val="25000"/>
              </a:spcAft>
              <a:buClr>
                <a:srgbClr val="B5123E"/>
              </a:buClr>
              <a:buFont typeface="Arial" charset="0"/>
              <a:buChar char="&gt;"/>
              <a:tabLst>
                <a:tab pos="361950" algn="l"/>
              </a:tabLst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Name</a:t>
            </a:r>
            <a:r>
              <a:rPr kumimoji="0" lang="en-US" sz="20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setters according to </a:t>
            </a:r>
            <a:r>
              <a:rPr kumimoji="0" lang="en-US" sz="2000" b="0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vocab</a:t>
            </a:r>
            <a:r>
              <a:rPr kumimoji="0" lang="en-US" sz="20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, taking either an Object (literal) or anther Thing (relationship to other Individuals)</a:t>
            </a:r>
          </a:p>
          <a:p>
            <a:pPr marL="342900" lvl="1" indent="-341313" defTabSz="2387600" eaLnBrk="1" hangingPunct="1">
              <a:spcAft>
                <a:spcPct val="25000"/>
              </a:spcAft>
              <a:buClr>
                <a:srgbClr val="B5123E"/>
              </a:buClr>
              <a:buFont typeface="Arial" charset="0"/>
              <a:buChar char="&gt;"/>
              <a:tabLst>
                <a:tab pos="361950" algn="l"/>
              </a:tabLst>
            </a:pPr>
            <a:r>
              <a:rPr lang="en-US" sz="2000" kern="0" dirty="0" smtClean="0">
                <a:latin typeface="+mn-lt"/>
              </a:rPr>
              <a:t>Name getters according to </a:t>
            </a:r>
            <a:r>
              <a:rPr lang="en-US" sz="2000" kern="0" dirty="0" err="1" smtClean="0">
                <a:latin typeface="+mn-lt"/>
              </a:rPr>
              <a:t>vocab</a:t>
            </a:r>
            <a:r>
              <a:rPr lang="en-US" sz="2000" kern="0" dirty="0" smtClean="0">
                <a:latin typeface="+mn-lt"/>
              </a:rPr>
              <a:t>, returning the same vocabulary type and taking no arguments.</a:t>
            </a:r>
          </a:p>
          <a:p>
            <a:pPr marL="342900" lvl="1" indent="-341313" defTabSz="2387600" eaLnBrk="1" hangingPunct="1">
              <a:spcAft>
                <a:spcPct val="25000"/>
              </a:spcAft>
              <a:buClr>
                <a:srgbClr val="B5123E"/>
              </a:buClr>
              <a:buFont typeface="Arial" charset="0"/>
              <a:buChar char="&gt;"/>
              <a:tabLst>
                <a:tab pos="361950" algn="l"/>
              </a:tabLst>
            </a:pPr>
            <a:r>
              <a:rPr kumimoji="0" lang="en-US" sz="20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If the vocabulary term collides </a:t>
            </a:r>
            <a:r>
              <a:rPr lang="en-US" sz="2000" kern="0" dirty="0" smtClean="0">
                <a:latin typeface="+mn-lt"/>
              </a:rPr>
              <a:t>with reserved term (as with long), append a dash.</a:t>
            </a:r>
          </a:p>
          <a:p>
            <a:pPr marL="342900" lvl="1" indent="-341313" defTabSz="2387600" eaLnBrk="1" hangingPunct="1">
              <a:spcAft>
                <a:spcPct val="25000"/>
              </a:spcAft>
              <a:buClr>
                <a:srgbClr val="B5123E"/>
              </a:buClr>
              <a:buFont typeface="Arial" charset="0"/>
              <a:buChar char="&gt;"/>
              <a:tabLst>
                <a:tab pos="361950" algn="l"/>
              </a:tabLst>
            </a:pPr>
            <a:r>
              <a:rPr kumimoji="0" lang="en-US" sz="20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Plural properties should return a Collection.</a:t>
            </a:r>
          </a:p>
          <a:p>
            <a:pPr marL="342900" lvl="1" indent="-341313" defTabSz="2387600" eaLnBrk="1" hangingPunct="1">
              <a:spcAft>
                <a:spcPct val="25000"/>
              </a:spcAft>
              <a:buClr>
                <a:srgbClr val="B5123E"/>
              </a:buClr>
              <a:buFont typeface="Arial" charset="0"/>
              <a:buChar char="&gt;"/>
              <a:tabLst>
                <a:tab pos="361950" algn="l"/>
              </a:tabLst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049DE9-C0F9-4F78-AD96-8894A9D81730}" type="slidenum">
              <a:rPr lang="de-CH"/>
              <a:pPr/>
              <a:t>35</a:t>
            </a:fld>
            <a:endParaRPr lang="de-CH"/>
          </a:p>
        </p:txBody>
      </p:sp>
      <p:sp>
        <p:nvSpPr>
          <p:cNvPr id="25293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Ideas</a:t>
            </a:r>
            <a:endParaRPr lang="en-US" dirty="0"/>
          </a:p>
        </p:txBody>
      </p:sp>
      <p:sp>
        <p:nvSpPr>
          <p:cNvPr id="252938" name="Rectangle 10"/>
          <p:cNvSpPr>
            <a:spLocks noGrp="1" noChangeArrowheads="1"/>
          </p:cNvSpPr>
          <p:nvPr>
            <p:ph type="body" sz="half" idx="1"/>
          </p:nvPr>
        </p:nvSpPr>
        <p:spPr>
          <a:xfrm>
            <a:off x="323850" y="1524000"/>
            <a:ext cx="4476750" cy="4281488"/>
          </a:xfrm>
          <a:noFill/>
          <a:ln/>
        </p:spPr>
        <p:txBody>
          <a:bodyPr/>
          <a:lstStyle/>
          <a:p>
            <a:pPr lvl="1"/>
            <a:r>
              <a:rPr lang="en-US" dirty="0" smtClean="0"/>
              <a:t>Create your own </a:t>
            </a:r>
            <a:r>
              <a:rPr lang="en-US" dirty="0" err="1" smtClean="0"/>
              <a:t>foaf</a:t>
            </a:r>
            <a:r>
              <a:rPr lang="en-US" dirty="0" smtClean="0"/>
              <a:t> document using the fluent interface.</a:t>
            </a:r>
          </a:p>
          <a:p>
            <a:pPr lvl="1"/>
            <a:r>
              <a:rPr lang="en-US" dirty="0" smtClean="0"/>
              <a:t>Integrate Jena/</a:t>
            </a:r>
            <a:r>
              <a:rPr lang="en-US" dirty="0" err="1" smtClean="0"/>
              <a:t>JenaBean</a:t>
            </a:r>
            <a:r>
              <a:rPr lang="en-US" dirty="0" smtClean="0"/>
              <a:t> with </a:t>
            </a:r>
            <a:r>
              <a:rPr lang="en-US" dirty="0" err="1" smtClean="0"/>
              <a:t>restlets</a:t>
            </a:r>
            <a:endParaRPr lang="en-US" dirty="0" smtClean="0"/>
          </a:p>
          <a:p>
            <a:pPr lvl="2"/>
            <a:r>
              <a:rPr lang="en-US" dirty="0" smtClean="0"/>
              <a:t>restlets.org</a:t>
            </a:r>
          </a:p>
          <a:p>
            <a:pPr lvl="1"/>
            <a:r>
              <a:rPr lang="en-US" dirty="0" smtClean="0"/>
              <a:t>Use your favorite framework (struts, stripes, spring </a:t>
            </a:r>
            <a:r>
              <a:rPr lang="en-US" dirty="0" err="1" smtClean="0"/>
              <a:t>mvc</a:t>
            </a:r>
            <a:r>
              <a:rPr lang="en-US" dirty="0" smtClean="0"/>
              <a:t>) and create a user registration screen.</a:t>
            </a:r>
          </a:p>
          <a:p>
            <a:pPr lvl="1"/>
            <a:r>
              <a:rPr lang="en-US" dirty="0" smtClean="0"/>
              <a:t>Write </a:t>
            </a:r>
            <a:r>
              <a:rPr lang="en-US" dirty="0" err="1" smtClean="0"/>
              <a:t>JenaBeans</a:t>
            </a:r>
            <a:r>
              <a:rPr lang="en-US" dirty="0" smtClean="0"/>
              <a:t> that bind to </a:t>
            </a:r>
            <a:r>
              <a:rPr lang="en-US" dirty="0" err="1" smtClean="0"/>
              <a:t>jamendo</a:t>
            </a:r>
            <a:r>
              <a:rPr lang="en-US" dirty="0" smtClean="0"/>
              <a:t> or other music ontology at </a:t>
            </a:r>
            <a:r>
              <a:rPr lang="en-US" dirty="0" smtClean="0">
                <a:hlinkClick r:id="rId3"/>
              </a:rPr>
              <a:t>http://dbtune.org</a:t>
            </a:r>
            <a:endParaRPr lang="en-US" dirty="0" smtClean="0"/>
          </a:p>
          <a:p>
            <a:pPr lvl="1"/>
            <a:r>
              <a:rPr lang="en-US" dirty="0" smtClean="0"/>
              <a:t>Write a </a:t>
            </a:r>
            <a:r>
              <a:rPr lang="en-US" dirty="0" err="1" smtClean="0"/>
              <a:t>foaf</a:t>
            </a:r>
            <a:r>
              <a:rPr lang="en-US" dirty="0" smtClean="0"/>
              <a:t> crawler beginning with Berners-Lee that traverses his social graph.</a:t>
            </a:r>
          </a:p>
          <a:p>
            <a:pPr lvl="1">
              <a:buNone/>
            </a:pPr>
            <a:endParaRPr lang="en-US" dirty="0" smtClean="0"/>
          </a:p>
        </p:txBody>
      </p:sp>
      <p:pic>
        <p:nvPicPr>
          <p:cNvPr id="1026" name="Picture 2" descr="C:\Documents and Settings\sg0897954\My Documents\Downloads\2803772815_56f93a37b4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51400" y="1524000"/>
            <a:ext cx="3987800" cy="299085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5029200" y="4191000"/>
            <a:ext cx="342549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cc </a:t>
            </a:r>
            <a:r>
              <a:rPr lang="en-US" sz="1200" b="1" dirty="0" err="1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nickjohnson</a:t>
            </a:r>
            <a:r>
              <a:rPr lang="en-US" sz="1200" b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 http://flickr.com/photots/npj/</a:t>
            </a:r>
            <a:endParaRPr lang="en-US" sz="1200" dirty="0">
              <a:solidFill>
                <a:schemeClr val="accent5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8585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502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323850" y="1447800"/>
            <a:ext cx="8496300" cy="1524000"/>
          </a:xfrm>
          <a:noFill/>
        </p:spPr>
        <p:txBody>
          <a:bodyPr/>
          <a:lstStyle/>
          <a:p>
            <a:pPr>
              <a:tabLst>
                <a:tab pos="361950" algn="l"/>
                <a:tab pos="4949825" algn="l"/>
              </a:tabLst>
            </a:pPr>
            <a:r>
              <a:rPr lang="en-US" sz="2400" b="1" dirty="0" smtClean="0"/>
              <a:t>Taylor Cowan</a:t>
            </a:r>
            <a:r>
              <a:rPr lang="en-US" sz="2400" b="1" dirty="0"/>
              <a:t>	</a:t>
            </a:r>
            <a:r>
              <a:rPr lang="en-US" sz="2400" dirty="0" smtClean="0"/>
              <a:t>http://thewebsemantic.com</a:t>
            </a:r>
          </a:p>
          <a:p>
            <a:pPr>
              <a:tabLst>
                <a:tab pos="361950" algn="l"/>
                <a:tab pos="4949825" algn="l"/>
              </a:tabLst>
            </a:pPr>
            <a:r>
              <a:rPr lang="en-US" sz="2400" dirty="0" smtClean="0"/>
              <a:t>	http://twitter.com/tcowan</a:t>
            </a:r>
            <a:endParaRPr lang="en-US" sz="2400" dirty="0"/>
          </a:p>
          <a:p>
            <a:pPr>
              <a:tabLst>
                <a:tab pos="361950" algn="l"/>
                <a:tab pos="4949825" algn="l"/>
              </a:tabLst>
            </a:pPr>
            <a:r>
              <a:rPr lang="en-US" sz="2400" b="1" dirty="0" smtClean="0"/>
              <a:t>Travelocity</a:t>
            </a:r>
            <a:r>
              <a:rPr lang="en-US" sz="2400" b="1" dirty="0"/>
              <a:t>	</a:t>
            </a:r>
            <a:r>
              <a:rPr lang="en-US" sz="2400" dirty="0" smtClean="0"/>
              <a:t>taylor.cowan@travelocity.com</a:t>
            </a:r>
            <a:endParaRPr lang="en-US" sz="2400" dirty="0"/>
          </a:p>
        </p:txBody>
      </p:sp>
      <p:sp>
        <p:nvSpPr>
          <p:cNvPr id="234505" name="Rectangle 9"/>
          <p:cNvSpPr>
            <a:spLocks noChangeArrowheads="1"/>
          </p:cNvSpPr>
          <p:nvPr/>
        </p:nvSpPr>
        <p:spPr bwMode="auto">
          <a:xfrm>
            <a:off x="0" y="5811838"/>
            <a:ext cx="9144000" cy="17462"/>
          </a:xfrm>
          <a:prstGeom prst="rect">
            <a:avLst/>
          </a:prstGeom>
          <a:solidFill>
            <a:srgbClr val="B5123E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9B1B794-86AB-4C2D-B6A0-E23BCB4A14C7}" type="slidenum">
              <a:rPr lang="de-CH"/>
              <a:pPr/>
              <a:t>4</a:t>
            </a:fld>
            <a:endParaRPr lang="de-CH"/>
          </a:p>
        </p:txBody>
      </p:sp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 sz="2000" strike="sngStrike" dirty="0" smtClean="0"/>
              <a:t>Semantic Web Introduction</a:t>
            </a:r>
            <a:endParaRPr lang="en-US" sz="2000" strike="sngStrike" dirty="0"/>
          </a:p>
          <a:p>
            <a:pPr lvl="1"/>
            <a:r>
              <a:rPr lang="en-US" sz="2000" strike="sngStrike" dirty="0" smtClean="0"/>
              <a:t>RDF basics</a:t>
            </a:r>
            <a:endParaRPr lang="en-US" sz="2000" strike="sngStrike" dirty="0"/>
          </a:p>
          <a:p>
            <a:pPr lvl="1"/>
            <a:r>
              <a:rPr lang="en-US" sz="2000" strike="sngStrike" dirty="0" smtClean="0"/>
              <a:t>Coding Towards Jena’s Semantic Web Framework API</a:t>
            </a:r>
          </a:p>
          <a:p>
            <a:pPr lvl="1"/>
            <a:r>
              <a:rPr lang="en-US" sz="2000" dirty="0" smtClean="0"/>
              <a:t>Java to Model Binding with </a:t>
            </a:r>
            <a:r>
              <a:rPr lang="en-US" sz="2000" dirty="0" err="1" smtClean="0"/>
              <a:t>JenaBean</a:t>
            </a:r>
            <a:endParaRPr lang="en-US" sz="2000" dirty="0" smtClean="0"/>
          </a:p>
          <a:p>
            <a:pPr lvl="1"/>
            <a:r>
              <a:rPr lang="en-US" sz="2000" dirty="0" smtClean="0"/>
              <a:t>Java to Model Binding with Fluent Interfaces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Not </a:t>
            </a:r>
            <a:r>
              <a:rPr lang="en-US" dirty="0" err="1" smtClean="0"/>
              <a:t>Microformats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4452985-31B8-4405-BAD2-B66A92AEFDFC}" type="slidenum">
              <a:rPr lang="de-CH" smtClean="0"/>
              <a:pPr/>
              <a:t>5</a:t>
            </a:fld>
            <a:endParaRPr lang="de-CH"/>
          </a:p>
        </p:txBody>
      </p:sp>
      <p:sp>
        <p:nvSpPr>
          <p:cNvPr id="5" name="Text Box 43"/>
          <p:cNvSpPr txBox="1">
            <a:spLocks noGrp="1" noChangeArrowheads="1"/>
          </p:cNvSpPr>
          <p:nvPr>
            <p:ph idx="1"/>
          </p:nvPr>
        </p:nvSpPr>
        <p:spPr bwMode="auto">
          <a:xfrm>
            <a:off x="323850" y="1066800"/>
            <a:ext cx="8496300" cy="39626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r>
              <a:rPr lang="en-US" sz="1100" dirty="0">
                <a:solidFill>
                  <a:schemeClr val="bg2"/>
                </a:solidFill>
                <a:latin typeface="Lucida Console" pitchFamily="49" charset="0"/>
              </a:rPr>
              <a:t>&lt;</a:t>
            </a:r>
            <a:r>
              <a:rPr lang="en-US" sz="1100" dirty="0" err="1">
                <a:solidFill>
                  <a:schemeClr val="bg2"/>
                </a:solidFill>
                <a:latin typeface="Lucida Console" pitchFamily="49" charset="0"/>
              </a:rPr>
              <a:t>xsl:choose</a:t>
            </a:r>
            <a:r>
              <a:rPr lang="en-US" sz="1100" dirty="0">
                <a:solidFill>
                  <a:schemeClr val="bg2"/>
                </a:solidFill>
                <a:latin typeface="Lucida Console" pitchFamily="49" charset="0"/>
              </a:rPr>
              <a:t>&gt;</a:t>
            </a:r>
          </a:p>
          <a:p>
            <a:r>
              <a:rPr lang="en-US" sz="1100" dirty="0">
                <a:solidFill>
                  <a:schemeClr val="bg2"/>
                </a:solidFill>
                <a:latin typeface="Lucida Console" pitchFamily="49" charset="0"/>
              </a:rPr>
              <a:t>&lt;</a:t>
            </a:r>
            <a:r>
              <a:rPr lang="en-US" sz="1100" dirty="0" err="1">
                <a:solidFill>
                  <a:schemeClr val="bg2"/>
                </a:solidFill>
                <a:latin typeface="Lucida Console" pitchFamily="49" charset="0"/>
              </a:rPr>
              <a:t>xsl:when</a:t>
            </a:r>
            <a:r>
              <a:rPr lang="en-US" sz="1100" dirty="0">
                <a:solidFill>
                  <a:schemeClr val="bg2"/>
                </a:solidFill>
                <a:latin typeface="Lucida Console" pitchFamily="49" charset="0"/>
              </a:rPr>
              <a:t> test=</a:t>
            </a:r>
            <a:r>
              <a:rPr lang="en-US" sz="1100" dirty="0">
                <a:latin typeface="Lucida Console" pitchFamily="49" charset="0"/>
              </a:rPr>
              <a:t>"</a:t>
            </a:r>
            <a:r>
              <a:rPr lang="en-US" sz="1100" b="1" dirty="0">
                <a:latin typeface="Lucida Console" pitchFamily="49" charset="0"/>
              </a:rPr>
              <a:t>(false() = not((.//*[not(ancestor-or-self::*[local-name() = 'del']) = true() and contains(</a:t>
            </a:r>
            <a:r>
              <a:rPr lang="en-US" sz="1100" b="1" dirty="0" err="1">
                <a:latin typeface="Lucida Console" pitchFamily="49" charset="0"/>
              </a:rPr>
              <a:t>concat</a:t>
            </a:r>
            <a:r>
              <a:rPr lang="en-US" sz="1100" b="1" dirty="0">
                <a:latin typeface="Lucida Console" pitchFamily="49" charset="0"/>
              </a:rPr>
              <a:t>(' ',normalize-space(@class),' '),' fn ') and (local-name() = '</a:t>
            </a:r>
            <a:r>
              <a:rPr lang="en-US" sz="1100" b="1" dirty="0" err="1">
                <a:latin typeface="Lucida Console" pitchFamily="49" charset="0"/>
              </a:rPr>
              <a:t>img</a:t>
            </a:r>
            <a:r>
              <a:rPr lang="en-US" sz="1100" b="1" dirty="0">
                <a:latin typeface="Lucida Console" pitchFamily="49" charset="0"/>
              </a:rPr>
              <a:t>' or local-name() = 'area')]/@alt) and (string-length(normalize-space(.//*[not(ancestor-or-self::*[local-name() = 'del']) = true() and contains(</a:t>
            </a:r>
            <a:r>
              <a:rPr lang="en-US" sz="1100" b="1" dirty="0" err="1">
                <a:latin typeface="Lucida Console" pitchFamily="49" charset="0"/>
              </a:rPr>
              <a:t>concat</a:t>
            </a:r>
            <a:r>
              <a:rPr lang="en-US" sz="1100" b="1" dirty="0">
                <a:latin typeface="Lucida Console" pitchFamily="49" charset="0"/>
              </a:rPr>
              <a:t>(' ',normalize-space(@class),' '),' fn ') and (local-name() = '</a:t>
            </a:r>
            <a:r>
              <a:rPr lang="en-US" sz="1100" b="1" dirty="0" err="1">
                <a:latin typeface="Lucida Console" pitchFamily="49" charset="0"/>
              </a:rPr>
              <a:t>img</a:t>
            </a:r>
            <a:r>
              <a:rPr lang="en-US" sz="1100" b="1" dirty="0">
                <a:latin typeface="Lucida Console" pitchFamily="49" charset="0"/>
              </a:rPr>
              <a:t>' or local-name() = 'area')]/@alt)) = string-length(translate(normalize-space(.//*[not(ancestor-or-self::*[local-name() = 'del']) = true() and contains(</a:t>
            </a:r>
            <a:r>
              <a:rPr lang="en-US" sz="1100" b="1" dirty="0" err="1">
                <a:latin typeface="Lucida Console" pitchFamily="49" charset="0"/>
              </a:rPr>
              <a:t>concat</a:t>
            </a:r>
            <a:r>
              <a:rPr lang="en-US" sz="1100" b="1" dirty="0">
                <a:latin typeface="Lucida Console" pitchFamily="49" charset="0"/>
              </a:rPr>
              <a:t>(' ',normalize-space(@class),' '),' fn ') and (local-name() = '</a:t>
            </a:r>
            <a:r>
              <a:rPr lang="en-US" sz="1100" b="1" dirty="0" err="1">
                <a:latin typeface="Lucida Console" pitchFamily="49" charset="0"/>
              </a:rPr>
              <a:t>img</a:t>
            </a:r>
            <a:r>
              <a:rPr lang="en-US" sz="1100" b="1" dirty="0">
                <a:latin typeface="Lucida Console" pitchFamily="49" charset="0"/>
              </a:rPr>
              <a:t>' or local-name() = 'area')]/@alt),' ',''))))) or (false() = not((.//*[not(ancestor-or-self::*[local-name() = 'del']) = true() and contains(</a:t>
            </a:r>
            <a:r>
              <a:rPr lang="en-US" sz="1100" b="1" dirty="0" err="1">
                <a:latin typeface="Lucida Console" pitchFamily="49" charset="0"/>
              </a:rPr>
              <a:t>concat</a:t>
            </a:r>
            <a:r>
              <a:rPr lang="en-US" sz="1100" b="1" dirty="0">
                <a:latin typeface="Lucida Console" pitchFamily="49" charset="0"/>
              </a:rPr>
              <a:t>(' ',normalize-space(@class),' '),' fn ') and (local-name() = '</a:t>
            </a:r>
            <a:r>
              <a:rPr lang="en-US" sz="1100" b="1" dirty="0" err="1">
                <a:latin typeface="Lucida Console" pitchFamily="49" charset="0"/>
              </a:rPr>
              <a:t>abbr</a:t>
            </a:r>
            <a:r>
              <a:rPr lang="en-US" sz="1100" b="1" dirty="0">
                <a:latin typeface="Lucida Console" pitchFamily="49" charset="0"/>
              </a:rPr>
              <a:t>')]/@title) and (string-length(normalize-space(.//*[not(ancestor-or-self::*[local-name() = 'del']) = true() and contains(</a:t>
            </a:r>
            <a:r>
              <a:rPr lang="en-US" sz="1100" b="1" dirty="0" err="1">
                <a:latin typeface="Lucida Console" pitchFamily="49" charset="0"/>
              </a:rPr>
              <a:t>concat</a:t>
            </a:r>
            <a:r>
              <a:rPr lang="en-US" sz="1100" b="1" dirty="0">
                <a:latin typeface="Lucida Console" pitchFamily="49" charset="0"/>
              </a:rPr>
              <a:t>(' ',normalize-space(@class),' '),' fn ') and (local-name() = '</a:t>
            </a:r>
            <a:r>
              <a:rPr lang="en-US" sz="1100" b="1" dirty="0" err="1">
                <a:latin typeface="Lucida Console" pitchFamily="49" charset="0"/>
              </a:rPr>
              <a:t>abbr</a:t>
            </a:r>
            <a:r>
              <a:rPr lang="en-US" sz="1100" b="1" dirty="0">
                <a:latin typeface="Lucida Console" pitchFamily="49" charset="0"/>
              </a:rPr>
              <a:t>')]/@title)) = string-length(translate(normalize-space(.//*[not(ancestor-or-self::*[local-name() = 'del']) = true() and contains(</a:t>
            </a:r>
            <a:r>
              <a:rPr lang="en-US" sz="1100" b="1" dirty="0" err="1">
                <a:latin typeface="Lucida Console" pitchFamily="49" charset="0"/>
              </a:rPr>
              <a:t>concat</a:t>
            </a:r>
            <a:r>
              <a:rPr lang="en-US" sz="1100" b="1" dirty="0">
                <a:latin typeface="Lucida Console" pitchFamily="49" charset="0"/>
              </a:rPr>
              <a:t>(' ',normalize-space(@class),' '),' fn ') and (local-name() = '</a:t>
            </a:r>
            <a:r>
              <a:rPr lang="en-US" sz="1100" b="1" dirty="0" err="1">
                <a:latin typeface="Lucida Console" pitchFamily="49" charset="0"/>
              </a:rPr>
              <a:t>abbr</a:t>
            </a:r>
            <a:r>
              <a:rPr lang="en-US" sz="1100" b="1" dirty="0">
                <a:latin typeface="Lucida Console" pitchFamily="49" charset="0"/>
              </a:rPr>
              <a:t>')]/@title),' ',''))))) or (false() = not((.//*[not(ancestor-or-self::*[local-name() = 'del']) = true() and contains(</a:t>
            </a:r>
            <a:r>
              <a:rPr lang="en-US" sz="1100" b="1" dirty="0" err="1">
                <a:latin typeface="Lucida Console" pitchFamily="49" charset="0"/>
              </a:rPr>
              <a:t>concat</a:t>
            </a:r>
            <a:r>
              <a:rPr lang="en-US" sz="1100" b="1" dirty="0">
                <a:latin typeface="Lucida Console" pitchFamily="49" charset="0"/>
              </a:rPr>
              <a:t>(' ',normalize-space(@class),' '),' fn ') and not(local-name() = '</a:t>
            </a:r>
            <a:r>
              <a:rPr lang="en-US" sz="1100" b="1" dirty="0" err="1">
                <a:latin typeface="Lucida Console" pitchFamily="49" charset="0"/>
              </a:rPr>
              <a:t>abbr</a:t>
            </a:r>
            <a:r>
              <a:rPr lang="en-US" sz="1100" b="1" dirty="0">
                <a:latin typeface="Lucida Console" pitchFamily="49" charset="0"/>
              </a:rPr>
              <a:t>' or local-name() = '</a:t>
            </a:r>
            <a:r>
              <a:rPr lang="en-US" sz="1100" b="1" dirty="0" err="1">
                <a:latin typeface="Lucida Console" pitchFamily="49" charset="0"/>
              </a:rPr>
              <a:t>img</a:t>
            </a:r>
            <a:r>
              <a:rPr lang="en-US" sz="1100" b="1" dirty="0">
                <a:latin typeface="Lucida Console" pitchFamily="49" charset="0"/>
              </a:rPr>
              <a:t>')]) and (string-length(normalize-space(.//*[not(ancestor-or-self::*[local-name() = 'del']) = true() and contains(</a:t>
            </a:r>
            <a:r>
              <a:rPr lang="en-US" sz="1100" b="1" dirty="0" err="1">
                <a:latin typeface="Lucida Console" pitchFamily="49" charset="0"/>
              </a:rPr>
              <a:t>concat</a:t>
            </a:r>
            <a:r>
              <a:rPr lang="en-US" sz="1100" b="1" dirty="0">
                <a:latin typeface="Lucida Console" pitchFamily="49" charset="0"/>
              </a:rPr>
              <a:t>(' ',normalize-space(@class),' '),' fn ') and not(local-name() = '</a:t>
            </a:r>
            <a:r>
              <a:rPr lang="en-US" sz="1100" b="1" dirty="0" err="1">
                <a:latin typeface="Lucida Console" pitchFamily="49" charset="0"/>
              </a:rPr>
              <a:t>abbr</a:t>
            </a:r>
            <a:r>
              <a:rPr lang="en-US" sz="1100" b="1" dirty="0">
                <a:latin typeface="Lucida Console" pitchFamily="49" charset="0"/>
              </a:rPr>
              <a:t>' or local-name() = '</a:t>
            </a:r>
            <a:r>
              <a:rPr lang="en-US" sz="1100" b="1" dirty="0" err="1">
                <a:latin typeface="Lucida Console" pitchFamily="49" charset="0"/>
              </a:rPr>
              <a:t>img</a:t>
            </a:r>
            <a:r>
              <a:rPr lang="en-US" sz="1100" b="1" dirty="0">
                <a:latin typeface="Lucida Console" pitchFamily="49" charset="0"/>
              </a:rPr>
              <a:t>' or local-name() = 'area')][1])) = string-length(translate(normalize-space(.//*[not(ancestor-or-self::*[local-name() = 'del']) = true() and contains(</a:t>
            </a:r>
            <a:r>
              <a:rPr lang="en-US" sz="1100" b="1" dirty="0" err="1">
                <a:latin typeface="Lucida Console" pitchFamily="49" charset="0"/>
              </a:rPr>
              <a:t>concat</a:t>
            </a:r>
            <a:r>
              <a:rPr lang="en-US" sz="1100" b="1" dirty="0">
                <a:latin typeface="Lucida Console" pitchFamily="49" charset="0"/>
              </a:rPr>
              <a:t>(' ',normalize-space(@class),' '),' fn ') and not(local-name() = '</a:t>
            </a:r>
            <a:r>
              <a:rPr lang="en-US" sz="1100" b="1" dirty="0" err="1">
                <a:latin typeface="Lucida Console" pitchFamily="49" charset="0"/>
              </a:rPr>
              <a:t>abbr</a:t>
            </a:r>
            <a:r>
              <a:rPr lang="en-US" sz="1100" b="1" dirty="0">
                <a:latin typeface="Lucida Console" pitchFamily="49" charset="0"/>
              </a:rPr>
              <a:t>' or local-name() = '</a:t>
            </a:r>
            <a:r>
              <a:rPr lang="en-US" sz="1100" b="1" dirty="0" err="1">
                <a:latin typeface="Lucida Console" pitchFamily="49" charset="0"/>
              </a:rPr>
              <a:t>img</a:t>
            </a:r>
            <a:r>
              <a:rPr lang="en-US" sz="1100" b="1" dirty="0">
                <a:latin typeface="Lucida Console" pitchFamily="49" charset="0"/>
              </a:rPr>
              <a:t>')][1]),' ','')))))</a:t>
            </a:r>
            <a:r>
              <a:rPr lang="en-US" sz="1100" dirty="0">
                <a:latin typeface="Lucida Console" pitchFamily="49" charset="0"/>
              </a:rPr>
              <a:t>"&gt;</a:t>
            </a:r>
          </a:p>
          <a:p>
            <a:endParaRPr lang="en-US" sz="1000" dirty="0">
              <a:latin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14400" y="5257800"/>
            <a:ext cx="7713971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58585A"/>
                </a:solidFill>
                <a:latin typeface="Lucida Console" pitchFamily="49" charset="0"/>
              </a:rPr>
              <a:t>http://suda.co.uk/projects/microformats/hcard/xhtml2vcard.xsl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9B1B794-86AB-4C2D-B6A0-E23BCB4A14C7}" type="slidenum">
              <a:rPr lang="de-CH"/>
              <a:pPr/>
              <a:t>6</a:t>
            </a:fld>
            <a:endParaRPr lang="de-CH"/>
          </a:p>
        </p:txBody>
      </p:sp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example </a:t>
            </a:r>
            <a:r>
              <a:rPr lang="en-US" dirty="0" err="1" smtClean="0"/>
              <a:t>foaf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524000"/>
            <a:ext cx="8496300" cy="2590800"/>
          </a:xfrm>
        </p:spPr>
        <p:txBody>
          <a:bodyPr/>
          <a:lstStyle/>
          <a:p>
            <a:pPr lvl="1">
              <a:lnSpc>
                <a:spcPct val="150000"/>
              </a:lnSpc>
              <a:buNone/>
            </a:pPr>
            <a:r>
              <a:rPr lang="en-US" dirty="0" smtClean="0">
                <a:latin typeface="Lucida Console" pitchFamily="49" charset="0"/>
              </a:rPr>
              <a:t>&lt;http://www.ibm.com/developerworks/xml/library/j-jena/&gt; </a:t>
            </a:r>
          </a:p>
          <a:p>
            <a:pPr lvl="1">
              <a:lnSpc>
                <a:spcPct val="150000"/>
              </a:lnSpc>
              <a:buNone/>
            </a:pPr>
            <a:r>
              <a:rPr lang="en-US" dirty="0" smtClean="0">
                <a:latin typeface="Lucida Console" pitchFamily="49" charset="0"/>
              </a:rPr>
              <a:t>   a </a:t>
            </a:r>
            <a:r>
              <a:rPr lang="en-US" dirty="0" err="1" smtClean="0">
                <a:latin typeface="Lucida Console" pitchFamily="49" charset="0"/>
              </a:rPr>
              <a:t>dc:Article</a:t>
            </a:r>
            <a:r>
              <a:rPr lang="en-US" dirty="0" smtClean="0">
                <a:latin typeface="Lucida Console" pitchFamily="49" charset="0"/>
              </a:rPr>
              <a:t> ; </a:t>
            </a:r>
          </a:p>
          <a:p>
            <a:pPr lvl="1">
              <a:lnSpc>
                <a:spcPct val="150000"/>
              </a:lnSpc>
              <a:buNone/>
            </a:pPr>
            <a:r>
              <a:rPr lang="en-US" dirty="0" smtClean="0">
                <a:latin typeface="Lucida Console" pitchFamily="49" charset="0"/>
              </a:rPr>
              <a:t>   </a:t>
            </a:r>
            <a:r>
              <a:rPr lang="en-US" dirty="0" err="1" smtClean="0">
                <a:latin typeface="Lucida Console" pitchFamily="49" charset="0"/>
              </a:rPr>
              <a:t>dc:creator</a:t>
            </a:r>
            <a:r>
              <a:rPr lang="en-US" dirty="0" smtClean="0">
                <a:latin typeface="Lucida Console" pitchFamily="49" charset="0"/>
              </a:rPr>
              <a:t> "Philip McCarthy"^^</a:t>
            </a:r>
            <a:r>
              <a:rPr lang="en-US" dirty="0" err="1" smtClean="0">
                <a:latin typeface="Lucida Console" pitchFamily="49" charset="0"/>
              </a:rPr>
              <a:t>xsd:string</a:t>
            </a:r>
            <a:r>
              <a:rPr lang="en-US" dirty="0" smtClean="0">
                <a:latin typeface="Lucida Console" pitchFamily="49" charset="0"/>
              </a:rPr>
              <a:t> ; </a:t>
            </a:r>
          </a:p>
          <a:p>
            <a:pPr lvl="1">
              <a:lnSpc>
                <a:spcPct val="150000"/>
              </a:lnSpc>
              <a:buNone/>
            </a:pPr>
            <a:r>
              <a:rPr lang="en-US" dirty="0" smtClean="0">
                <a:latin typeface="Lucida Console" pitchFamily="49" charset="0"/>
              </a:rPr>
              <a:t>   </a:t>
            </a:r>
            <a:r>
              <a:rPr lang="en-US" dirty="0" err="1" smtClean="0">
                <a:latin typeface="Lucida Console" pitchFamily="49" charset="0"/>
              </a:rPr>
              <a:t>dc:subject</a:t>
            </a:r>
            <a:r>
              <a:rPr lang="en-US" dirty="0" smtClean="0">
                <a:latin typeface="Lucida Console" pitchFamily="49" charset="0"/>
              </a:rPr>
              <a:t> "</a:t>
            </a:r>
            <a:r>
              <a:rPr lang="en-US" dirty="0" err="1" smtClean="0">
                <a:latin typeface="Lucida Console" pitchFamily="49" charset="0"/>
              </a:rPr>
              <a:t>jena</a:t>
            </a:r>
            <a:r>
              <a:rPr lang="en-US" dirty="0" smtClean="0">
                <a:latin typeface="Lucida Console" pitchFamily="49" charset="0"/>
              </a:rPr>
              <a:t>, </a:t>
            </a:r>
            <a:r>
              <a:rPr lang="en-US" dirty="0" err="1" smtClean="0">
                <a:latin typeface="Lucida Console" pitchFamily="49" charset="0"/>
              </a:rPr>
              <a:t>rdf</a:t>
            </a:r>
            <a:r>
              <a:rPr lang="en-US" dirty="0" smtClean="0">
                <a:latin typeface="Lucida Console" pitchFamily="49" charset="0"/>
              </a:rPr>
              <a:t>, java, semantic web"^^</a:t>
            </a:r>
            <a:r>
              <a:rPr lang="en-US" dirty="0" err="1" smtClean="0">
                <a:latin typeface="Lucida Console" pitchFamily="49" charset="0"/>
              </a:rPr>
              <a:t>xsd:string</a:t>
            </a:r>
            <a:r>
              <a:rPr lang="en-US" dirty="0" smtClean="0">
                <a:latin typeface="Lucida Console" pitchFamily="49" charset="0"/>
              </a:rPr>
              <a:t> ; </a:t>
            </a:r>
          </a:p>
          <a:p>
            <a:pPr lvl="1">
              <a:lnSpc>
                <a:spcPct val="150000"/>
              </a:lnSpc>
              <a:buNone/>
            </a:pPr>
            <a:r>
              <a:rPr lang="en-US" dirty="0" smtClean="0">
                <a:latin typeface="Lucida Console" pitchFamily="49" charset="0"/>
              </a:rPr>
              <a:t>   </a:t>
            </a:r>
            <a:r>
              <a:rPr lang="en-US" dirty="0" err="1" smtClean="0">
                <a:latin typeface="Lucida Console" pitchFamily="49" charset="0"/>
              </a:rPr>
              <a:t>dc:title</a:t>
            </a:r>
            <a:r>
              <a:rPr lang="en-US" dirty="0" smtClean="0">
                <a:latin typeface="Lucida Console" pitchFamily="49" charset="0"/>
              </a:rPr>
              <a:t> "Introduction to Jena"^^</a:t>
            </a:r>
            <a:r>
              <a:rPr lang="en-US" dirty="0" err="1" smtClean="0">
                <a:latin typeface="Lucida Console" pitchFamily="49" charset="0"/>
              </a:rPr>
              <a:t>xsd:string</a:t>
            </a:r>
            <a:r>
              <a:rPr lang="en-US" dirty="0" smtClean="0">
                <a:latin typeface="Lucida Console" pitchFamily="49" charset="0"/>
              </a:rPr>
              <a:t> .</a:t>
            </a:r>
            <a:endParaRPr lang="en-US" dirty="0">
              <a:latin typeface="Lucida Console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9B1B794-86AB-4C2D-B6A0-E23BCB4A14C7}" type="slidenum">
              <a:rPr lang="de-CH"/>
              <a:pPr/>
              <a:t>7</a:t>
            </a:fld>
            <a:endParaRPr lang="de-CH"/>
          </a:p>
        </p:txBody>
      </p:sp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Equivalent Raw Jena API Client Code</a:t>
            </a:r>
            <a:endParaRPr lang="en-US" dirty="0"/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400" dirty="0" smtClean="0">
                <a:solidFill>
                  <a:srgbClr val="000000"/>
                </a:solidFill>
                <a:latin typeface="Lucida Console" pitchFamily="49" charset="0"/>
              </a:rPr>
              <a:t>String NS = </a:t>
            </a:r>
            <a:r>
              <a:rPr lang="en-US" sz="1400" dirty="0" smtClean="0">
                <a:solidFill>
                  <a:srgbClr val="2A00FF"/>
                </a:solidFill>
                <a:latin typeface="Lucida Console" pitchFamily="49" charset="0"/>
              </a:rPr>
              <a:t>"http://purl.org/dc/elements/1.1/"</a:t>
            </a:r>
            <a:r>
              <a:rPr lang="en-US" sz="1400" dirty="0" smtClean="0">
                <a:solidFill>
                  <a:srgbClr val="000000"/>
                </a:solidFill>
                <a:latin typeface="Lucida Console" pitchFamily="49" charset="0"/>
              </a:rPr>
              <a:t>;</a:t>
            </a:r>
          </a:p>
          <a:p>
            <a:r>
              <a:rPr lang="en-US" sz="1400" dirty="0" err="1" smtClean="0">
                <a:solidFill>
                  <a:srgbClr val="000000"/>
                </a:solidFill>
                <a:latin typeface="Lucida Console" pitchFamily="49" charset="0"/>
              </a:rPr>
              <a:t>OntModel</a:t>
            </a:r>
            <a:r>
              <a:rPr lang="en-US" sz="1400" dirty="0" smtClean="0">
                <a:solidFill>
                  <a:srgbClr val="000000"/>
                </a:solidFill>
                <a:latin typeface="Lucida Console" pitchFamily="49" charset="0"/>
              </a:rPr>
              <a:t> m = </a:t>
            </a:r>
            <a:r>
              <a:rPr lang="en-US" sz="1400" dirty="0" err="1" smtClean="0">
                <a:solidFill>
                  <a:srgbClr val="000000"/>
                </a:solidFill>
                <a:latin typeface="Lucida Console" pitchFamily="49" charset="0"/>
              </a:rPr>
              <a:t>ModelFactory.</a:t>
            </a:r>
            <a:r>
              <a:rPr lang="en-US" sz="1400" i="1" dirty="0" err="1" smtClean="0">
                <a:solidFill>
                  <a:srgbClr val="000000"/>
                </a:solidFill>
                <a:latin typeface="Lucida Console" pitchFamily="49" charset="0"/>
              </a:rPr>
              <a:t>createOntologyModel</a:t>
            </a:r>
            <a:r>
              <a:rPr lang="en-US" sz="1400" i="1" dirty="0" smtClean="0">
                <a:solidFill>
                  <a:srgbClr val="000000"/>
                </a:solidFill>
                <a:latin typeface="Lucida Console" pitchFamily="49" charset="0"/>
              </a:rPr>
              <a:t>();</a:t>
            </a:r>
          </a:p>
          <a:p>
            <a:r>
              <a:rPr lang="en-US" sz="1400" dirty="0" err="1" smtClean="0">
                <a:solidFill>
                  <a:srgbClr val="000000"/>
                </a:solidFill>
                <a:latin typeface="Lucida Console" pitchFamily="49" charset="0"/>
              </a:rPr>
              <a:t>OntClass</a:t>
            </a:r>
            <a:r>
              <a:rPr lang="en-US" sz="1400" dirty="0" smtClean="0">
                <a:solidFill>
                  <a:srgbClr val="000000"/>
                </a:solidFill>
                <a:latin typeface="Lucida Console" pitchFamily="49" charset="0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Lucida Console" pitchFamily="49" charset="0"/>
              </a:rPr>
              <a:t>articleCls</a:t>
            </a:r>
            <a:r>
              <a:rPr lang="en-US" sz="1400" dirty="0" smtClean="0">
                <a:solidFill>
                  <a:srgbClr val="000000"/>
                </a:solidFill>
                <a:latin typeface="Lucida Console" pitchFamily="49" charset="0"/>
              </a:rPr>
              <a:t> = </a:t>
            </a:r>
            <a:r>
              <a:rPr lang="en-US" sz="1400" dirty="0" err="1" smtClean="0">
                <a:solidFill>
                  <a:srgbClr val="000000"/>
                </a:solidFill>
                <a:latin typeface="Lucida Console" pitchFamily="49" charset="0"/>
              </a:rPr>
              <a:t>m.createClass</a:t>
            </a:r>
            <a:r>
              <a:rPr lang="en-US" sz="1400" dirty="0" smtClean="0">
                <a:solidFill>
                  <a:srgbClr val="000000"/>
                </a:solidFill>
                <a:latin typeface="Lucida Console" pitchFamily="49" charset="0"/>
              </a:rPr>
              <a:t>(NS +</a:t>
            </a:r>
            <a:r>
              <a:rPr lang="en-US" sz="1400" dirty="0" smtClean="0">
                <a:solidFill>
                  <a:srgbClr val="2A00FF"/>
                </a:solidFill>
                <a:latin typeface="Lucida Console" pitchFamily="49" charset="0"/>
              </a:rPr>
              <a:t>"Article"</a:t>
            </a:r>
            <a:r>
              <a:rPr lang="en-US" sz="1400" dirty="0" smtClean="0">
                <a:solidFill>
                  <a:srgbClr val="000000"/>
                </a:solidFill>
                <a:latin typeface="Lucida Console" pitchFamily="49" charset="0"/>
              </a:rPr>
              <a:t>);</a:t>
            </a:r>
          </a:p>
          <a:p>
            <a:r>
              <a:rPr lang="en-US" sz="1400" dirty="0" smtClean="0">
                <a:solidFill>
                  <a:srgbClr val="000000"/>
                </a:solidFill>
                <a:latin typeface="Lucida Console" pitchFamily="49" charset="0"/>
              </a:rPr>
              <a:t>Individual </a:t>
            </a:r>
            <a:r>
              <a:rPr lang="en-US" sz="1400" dirty="0" err="1" smtClean="0">
                <a:solidFill>
                  <a:srgbClr val="000000"/>
                </a:solidFill>
                <a:latin typeface="Lucida Console" pitchFamily="49" charset="0"/>
              </a:rPr>
              <a:t>i</a:t>
            </a:r>
            <a:r>
              <a:rPr lang="en-US" sz="1400" dirty="0" smtClean="0">
                <a:solidFill>
                  <a:srgbClr val="000000"/>
                </a:solidFill>
                <a:latin typeface="Lucida Console" pitchFamily="49" charset="0"/>
              </a:rPr>
              <a:t> = </a:t>
            </a:r>
            <a:r>
              <a:rPr lang="en-US" sz="1400" dirty="0" err="1" smtClean="0">
                <a:solidFill>
                  <a:srgbClr val="000000"/>
                </a:solidFill>
                <a:latin typeface="Lucida Console" pitchFamily="49" charset="0"/>
              </a:rPr>
              <a:t>articleCls.createIndividual</a:t>
            </a:r>
            <a:r>
              <a:rPr lang="en-US" sz="1400" dirty="0" smtClean="0">
                <a:solidFill>
                  <a:srgbClr val="000000"/>
                </a:solidFill>
                <a:latin typeface="Lucida Console" pitchFamily="49" charset="0"/>
              </a:rPr>
              <a:t>(</a:t>
            </a:r>
          </a:p>
          <a:p>
            <a:r>
              <a:rPr lang="en-US" sz="1400" dirty="0" smtClean="0">
                <a:solidFill>
                  <a:srgbClr val="000000"/>
                </a:solidFill>
                <a:latin typeface="Lucida Console" pitchFamily="49" charset="0"/>
              </a:rPr>
              <a:t>  </a:t>
            </a:r>
            <a:r>
              <a:rPr lang="en-US" sz="1400" dirty="0" smtClean="0">
                <a:solidFill>
                  <a:srgbClr val="2A00FF"/>
                </a:solidFill>
                <a:latin typeface="Lucida Console" pitchFamily="49" charset="0"/>
              </a:rPr>
              <a:t>"http://www.ibm.com/developerworks/xml/library/j-jena/"</a:t>
            </a:r>
            <a:r>
              <a:rPr lang="en-US" sz="1400" dirty="0" smtClean="0">
                <a:solidFill>
                  <a:srgbClr val="000000"/>
                </a:solidFill>
                <a:latin typeface="Lucida Console" pitchFamily="49" charset="0"/>
              </a:rPr>
              <a:t>);</a:t>
            </a:r>
          </a:p>
          <a:p>
            <a:r>
              <a:rPr lang="en-US" sz="1400" dirty="0" smtClean="0">
                <a:solidFill>
                  <a:srgbClr val="000000"/>
                </a:solidFill>
                <a:latin typeface="Lucida Console" pitchFamily="49" charset="0"/>
              </a:rPr>
              <a:t>Property title = </a:t>
            </a:r>
            <a:r>
              <a:rPr lang="en-US" sz="1400" dirty="0" err="1" smtClean="0">
                <a:solidFill>
                  <a:srgbClr val="000000"/>
                </a:solidFill>
                <a:latin typeface="Lucida Console" pitchFamily="49" charset="0"/>
              </a:rPr>
              <a:t>m.getProperty</a:t>
            </a:r>
            <a:r>
              <a:rPr lang="en-US" sz="1400" dirty="0" smtClean="0">
                <a:solidFill>
                  <a:srgbClr val="000000"/>
                </a:solidFill>
                <a:latin typeface="Lucida Console" pitchFamily="49" charset="0"/>
              </a:rPr>
              <a:t>(NS + </a:t>
            </a:r>
            <a:r>
              <a:rPr lang="en-US" sz="1400" dirty="0" smtClean="0">
                <a:solidFill>
                  <a:srgbClr val="2A00FF"/>
                </a:solidFill>
                <a:latin typeface="Lucida Console" pitchFamily="49" charset="0"/>
              </a:rPr>
              <a:t>"title"</a:t>
            </a:r>
            <a:r>
              <a:rPr lang="en-US" sz="1400" dirty="0" smtClean="0">
                <a:solidFill>
                  <a:srgbClr val="000000"/>
                </a:solidFill>
                <a:latin typeface="Lucida Console" pitchFamily="49" charset="0"/>
              </a:rPr>
              <a:t>);</a:t>
            </a:r>
          </a:p>
          <a:p>
            <a:r>
              <a:rPr lang="en-US" sz="1400" dirty="0" smtClean="0">
                <a:solidFill>
                  <a:srgbClr val="000000"/>
                </a:solidFill>
                <a:latin typeface="Lucida Console" pitchFamily="49" charset="0"/>
              </a:rPr>
              <a:t>Literal l = </a:t>
            </a:r>
            <a:r>
              <a:rPr lang="en-US" sz="1400" dirty="0" err="1" smtClean="0">
                <a:solidFill>
                  <a:srgbClr val="000000"/>
                </a:solidFill>
                <a:latin typeface="Lucida Console" pitchFamily="49" charset="0"/>
              </a:rPr>
              <a:t>m.createTypedLiteral</a:t>
            </a:r>
            <a:r>
              <a:rPr lang="en-US" sz="1400" dirty="0" smtClean="0">
                <a:solidFill>
                  <a:srgbClr val="000000"/>
                </a:solidFill>
                <a:latin typeface="Lucida Console" pitchFamily="49" charset="0"/>
              </a:rPr>
              <a:t>(</a:t>
            </a:r>
            <a:r>
              <a:rPr lang="en-US" sz="1400" dirty="0" smtClean="0">
                <a:solidFill>
                  <a:srgbClr val="2A00FF"/>
                </a:solidFill>
                <a:latin typeface="Lucida Console" pitchFamily="49" charset="0"/>
              </a:rPr>
              <a:t>"Introduction to Jena"</a:t>
            </a:r>
            <a:r>
              <a:rPr lang="en-US" sz="1400" dirty="0" smtClean="0">
                <a:solidFill>
                  <a:srgbClr val="000000"/>
                </a:solidFill>
                <a:latin typeface="Lucida Console" pitchFamily="49" charset="0"/>
              </a:rPr>
              <a:t>);</a:t>
            </a:r>
          </a:p>
          <a:p>
            <a:r>
              <a:rPr lang="en-US" sz="1400" dirty="0" err="1" smtClean="0">
                <a:solidFill>
                  <a:srgbClr val="000000"/>
                </a:solidFill>
                <a:latin typeface="Lucida Console" pitchFamily="49" charset="0"/>
              </a:rPr>
              <a:t>i.setPropertyValue</a:t>
            </a:r>
            <a:r>
              <a:rPr lang="en-US" sz="1400" dirty="0" smtClean="0">
                <a:solidFill>
                  <a:srgbClr val="000000"/>
                </a:solidFill>
                <a:latin typeface="Lucida Console" pitchFamily="49" charset="0"/>
              </a:rPr>
              <a:t>(</a:t>
            </a:r>
            <a:r>
              <a:rPr lang="en-US" sz="1400" dirty="0" err="1" smtClean="0">
                <a:solidFill>
                  <a:srgbClr val="000000"/>
                </a:solidFill>
                <a:latin typeface="Lucida Console" pitchFamily="49" charset="0"/>
              </a:rPr>
              <a:t>title,l</a:t>
            </a:r>
            <a:r>
              <a:rPr lang="en-US" sz="1400" dirty="0" smtClean="0">
                <a:solidFill>
                  <a:srgbClr val="000000"/>
                </a:solidFill>
                <a:latin typeface="Lucida Console" pitchFamily="49" charset="0"/>
              </a:rPr>
              <a:t>);</a:t>
            </a:r>
          </a:p>
          <a:p>
            <a:r>
              <a:rPr lang="en-US" sz="1400" dirty="0" smtClean="0">
                <a:solidFill>
                  <a:srgbClr val="000000"/>
                </a:solidFill>
                <a:latin typeface="Lucida Console" pitchFamily="49" charset="0"/>
              </a:rPr>
              <a:t>Property creator = </a:t>
            </a:r>
            <a:r>
              <a:rPr lang="en-US" sz="1400" dirty="0" err="1" smtClean="0">
                <a:solidFill>
                  <a:srgbClr val="000000"/>
                </a:solidFill>
                <a:latin typeface="Lucida Console" pitchFamily="49" charset="0"/>
              </a:rPr>
              <a:t>m.getProperty</a:t>
            </a:r>
            <a:r>
              <a:rPr lang="en-US" sz="1400" dirty="0" smtClean="0">
                <a:solidFill>
                  <a:srgbClr val="000000"/>
                </a:solidFill>
                <a:latin typeface="Lucida Console" pitchFamily="49" charset="0"/>
              </a:rPr>
              <a:t>(NS + </a:t>
            </a:r>
            <a:r>
              <a:rPr lang="en-US" sz="1400" dirty="0" smtClean="0">
                <a:solidFill>
                  <a:srgbClr val="2A00FF"/>
                </a:solidFill>
                <a:latin typeface="Lucida Console" pitchFamily="49" charset="0"/>
              </a:rPr>
              <a:t>"creator"</a:t>
            </a:r>
            <a:r>
              <a:rPr lang="en-US" sz="1400" dirty="0" smtClean="0">
                <a:solidFill>
                  <a:srgbClr val="000000"/>
                </a:solidFill>
                <a:latin typeface="Lucida Console" pitchFamily="49" charset="0"/>
              </a:rPr>
              <a:t>);</a:t>
            </a:r>
          </a:p>
          <a:p>
            <a:r>
              <a:rPr lang="en-US" sz="1400" dirty="0" smtClean="0">
                <a:solidFill>
                  <a:srgbClr val="000000"/>
                </a:solidFill>
                <a:latin typeface="Lucida Console" pitchFamily="49" charset="0"/>
              </a:rPr>
              <a:t>l = </a:t>
            </a:r>
            <a:r>
              <a:rPr lang="en-US" sz="1400" dirty="0" err="1" smtClean="0">
                <a:solidFill>
                  <a:srgbClr val="000000"/>
                </a:solidFill>
                <a:latin typeface="Lucida Console" pitchFamily="49" charset="0"/>
              </a:rPr>
              <a:t>m.createTypedLiteral</a:t>
            </a:r>
            <a:r>
              <a:rPr lang="en-US" sz="1400" dirty="0" smtClean="0">
                <a:solidFill>
                  <a:srgbClr val="000000"/>
                </a:solidFill>
                <a:latin typeface="Lucida Console" pitchFamily="49" charset="0"/>
              </a:rPr>
              <a:t>(</a:t>
            </a:r>
            <a:r>
              <a:rPr lang="en-US" sz="1400" dirty="0" smtClean="0">
                <a:solidFill>
                  <a:srgbClr val="2A00FF"/>
                </a:solidFill>
                <a:latin typeface="Lucida Console" pitchFamily="49" charset="0"/>
              </a:rPr>
              <a:t>"Philip McCarthy"</a:t>
            </a:r>
            <a:r>
              <a:rPr lang="en-US" sz="1400" dirty="0" smtClean="0">
                <a:solidFill>
                  <a:srgbClr val="000000"/>
                </a:solidFill>
                <a:latin typeface="Lucida Console" pitchFamily="49" charset="0"/>
              </a:rPr>
              <a:t>);</a:t>
            </a:r>
          </a:p>
          <a:p>
            <a:r>
              <a:rPr lang="en-US" sz="1400" dirty="0" err="1" smtClean="0">
                <a:solidFill>
                  <a:srgbClr val="000000"/>
                </a:solidFill>
                <a:latin typeface="Lucida Console" pitchFamily="49" charset="0"/>
              </a:rPr>
              <a:t>i.setPropertyValue</a:t>
            </a:r>
            <a:r>
              <a:rPr lang="en-US" sz="1400" dirty="0" smtClean="0">
                <a:solidFill>
                  <a:srgbClr val="000000"/>
                </a:solidFill>
                <a:latin typeface="Lucida Console" pitchFamily="49" charset="0"/>
              </a:rPr>
              <a:t>(</a:t>
            </a:r>
            <a:r>
              <a:rPr lang="en-US" sz="1400" dirty="0" err="1" smtClean="0">
                <a:solidFill>
                  <a:srgbClr val="000000"/>
                </a:solidFill>
                <a:latin typeface="Lucida Console" pitchFamily="49" charset="0"/>
              </a:rPr>
              <a:t>creator,l</a:t>
            </a:r>
            <a:r>
              <a:rPr lang="en-US" sz="1400" dirty="0" smtClean="0">
                <a:solidFill>
                  <a:srgbClr val="000000"/>
                </a:solidFill>
                <a:latin typeface="Lucida Console" pitchFamily="49" charset="0"/>
              </a:rPr>
              <a:t>);</a:t>
            </a:r>
          </a:p>
          <a:p>
            <a:r>
              <a:rPr lang="en-US" sz="1400" dirty="0" smtClean="0">
                <a:solidFill>
                  <a:srgbClr val="000000"/>
                </a:solidFill>
                <a:latin typeface="Lucida Console" pitchFamily="49" charset="0"/>
              </a:rPr>
              <a:t>Property subject = </a:t>
            </a:r>
            <a:r>
              <a:rPr lang="en-US" sz="1400" dirty="0" err="1" smtClean="0">
                <a:solidFill>
                  <a:srgbClr val="000000"/>
                </a:solidFill>
                <a:latin typeface="Lucida Console" pitchFamily="49" charset="0"/>
              </a:rPr>
              <a:t>m.getProperty</a:t>
            </a:r>
            <a:r>
              <a:rPr lang="en-US" sz="1400" dirty="0" smtClean="0">
                <a:solidFill>
                  <a:srgbClr val="000000"/>
                </a:solidFill>
                <a:latin typeface="Lucida Console" pitchFamily="49" charset="0"/>
              </a:rPr>
              <a:t>(NS + </a:t>
            </a:r>
            <a:r>
              <a:rPr lang="en-US" sz="1400" dirty="0" smtClean="0">
                <a:solidFill>
                  <a:srgbClr val="2A00FF"/>
                </a:solidFill>
                <a:latin typeface="Lucida Console" pitchFamily="49" charset="0"/>
              </a:rPr>
              <a:t>"subject"</a:t>
            </a:r>
            <a:r>
              <a:rPr lang="en-US" sz="1400" dirty="0" smtClean="0">
                <a:solidFill>
                  <a:srgbClr val="000000"/>
                </a:solidFill>
                <a:latin typeface="Lucida Console" pitchFamily="49" charset="0"/>
              </a:rPr>
              <a:t>);</a:t>
            </a:r>
          </a:p>
          <a:p>
            <a:r>
              <a:rPr lang="en-US" sz="1400" dirty="0" smtClean="0">
                <a:solidFill>
                  <a:srgbClr val="000000"/>
                </a:solidFill>
                <a:latin typeface="Lucida Console" pitchFamily="49" charset="0"/>
              </a:rPr>
              <a:t>l = </a:t>
            </a:r>
            <a:r>
              <a:rPr lang="en-US" sz="1400" dirty="0" err="1" smtClean="0">
                <a:solidFill>
                  <a:srgbClr val="000000"/>
                </a:solidFill>
                <a:latin typeface="Lucida Console" pitchFamily="49" charset="0"/>
              </a:rPr>
              <a:t>m.createTypedLiteral</a:t>
            </a:r>
            <a:r>
              <a:rPr lang="en-US" sz="1400" dirty="0" smtClean="0">
                <a:solidFill>
                  <a:srgbClr val="000000"/>
                </a:solidFill>
                <a:latin typeface="Lucida Console" pitchFamily="49" charset="0"/>
              </a:rPr>
              <a:t>(</a:t>
            </a:r>
            <a:r>
              <a:rPr lang="en-US" sz="1400" dirty="0" smtClean="0">
                <a:solidFill>
                  <a:srgbClr val="2A00FF"/>
                </a:solidFill>
                <a:latin typeface="Lucida Console" pitchFamily="49" charset="0"/>
              </a:rPr>
              <a:t>"</a:t>
            </a:r>
            <a:r>
              <a:rPr lang="en-US" sz="1400" dirty="0" err="1" smtClean="0">
                <a:solidFill>
                  <a:srgbClr val="2A00FF"/>
                </a:solidFill>
                <a:latin typeface="Lucida Console" pitchFamily="49" charset="0"/>
              </a:rPr>
              <a:t>jena</a:t>
            </a:r>
            <a:r>
              <a:rPr lang="en-US" sz="1400" dirty="0" smtClean="0">
                <a:solidFill>
                  <a:srgbClr val="2A00FF"/>
                </a:solidFill>
                <a:latin typeface="Lucida Console" pitchFamily="49" charset="0"/>
              </a:rPr>
              <a:t>, </a:t>
            </a:r>
            <a:r>
              <a:rPr lang="en-US" sz="1400" dirty="0" err="1" smtClean="0">
                <a:solidFill>
                  <a:srgbClr val="2A00FF"/>
                </a:solidFill>
                <a:latin typeface="Lucida Console" pitchFamily="49" charset="0"/>
              </a:rPr>
              <a:t>rdf</a:t>
            </a:r>
            <a:r>
              <a:rPr lang="en-US" sz="1400" dirty="0" smtClean="0">
                <a:solidFill>
                  <a:srgbClr val="2A00FF"/>
                </a:solidFill>
                <a:latin typeface="Lucida Console" pitchFamily="49" charset="0"/>
              </a:rPr>
              <a:t>, java, semantic web"</a:t>
            </a:r>
            <a:r>
              <a:rPr lang="en-US" sz="1400" dirty="0" smtClean="0">
                <a:solidFill>
                  <a:srgbClr val="000000"/>
                </a:solidFill>
                <a:latin typeface="Lucida Console" pitchFamily="49" charset="0"/>
              </a:rPr>
              <a:t>);</a:t>
            </a:r>
          </a:p>
          <a:p>
            <a:r>
              <a:rPr lang="en-US" sz="1400" dirty="0" err="1" smtClean="0">
                <a:solidFill>
                  <a:srgbClr val="000000"/>
                </a:solidFill>
                <a:latin typeface="Lucida Console" pitchFamily="49" charset="0"/>
              </a:rPr>
              <a:t>i.setPropertyValue</a:t>
            </a:r>
            <a:r>
              <a:rPr lang="en-US" sz="1400" dirty="0" smtClean="0">
                <a:solidFill>
                  <a:srgbClr val="000000"/>
                </a:solidFill>
                <a:latin typeface="Lucida Console" pitchFamily="49" charset="0"/>
              </a:rPr>
              <a:t>(</a:t>
            </a:r>
            <a:r>
              <a:rPr lang="en-US" sz="1400" dirty="0" err="1" smtClean="0">
                <a:solidFill>
                  <a:srgbClr val="000000"/>
                </a:solidFill>
                <a:latin typeface="Lucida Console" pitchFamily="49" charset="0"/>
              </a:rPr>
              <a:t>subject,l</a:t>
            </a:r>
            <a:r>
              <a:rPr lang="en-US" sz="1400" dirty="0" smtClean="0">
                <a:solidFill>
                  <a:srgbClr val="000000"/>
                </a:solidFill>
                <a:latin typeface="Lucida Console" pitchFamily="49" charset="0"/>
              </a:rPr>
              <a:t>);</a:t>
            </a:r>
          </a:p>
          <a:p>
            <a:r>
              <a:rPr lang="en-US" sz="1400" dirty="0" err="1" smtClean="0">
                <a:solidFill>
                  <a:srgbClr val="000000"/>
                </a:solidFill>
                <a:latin typeface="Lucida Console" pitchFamily="49" charset="0"/>
              </a:rPr>
              <a:t>m.write</a:t>
            </a:r>
            <a:r>
              <a:rPr lang="en-US" sz="1400" dirty="0" smtClean="0">
                <a:solidFill>
                  <a:srgbClr val="000000"/>
                </a:solidFill>
                <a:latin typeface="Lucida Console" pitchFamily="49" charset="0"/>
              </a:rPr>
              <a:t>(</a:t>
            </a:r>
            <a:r>
              <a:rPr lang="en-US" sz="1400" dirty="0" err="1" smtClean="0">
                <a:solidFill>
                  <a:srgbClr val="000000"/>
                </a:solidFill>
                <a:latin typeface="Lucida Console" pitchFamily="49" charset="0"/>
              </a:rPr>
              <a:t>System.</a:t>
            </a:r>
            <a:r>
              <a:rPr lang="en-US" sz="1400" i="1" dirty="0" err="1" smtClean="0">
                <a:solidFill>
                  <a:srgbClr val="0000C0"/>
                </a:solidFill>
                <a:latin typeface="Lucida Console" pitchFamily="49" charset="0"/>
              </a:rPr>
              <a:t>out</a:t>
            </a:r>
            <a:r>
              <a:rPr lang="en-US" sz="1400" i="1" dirty="0" smtClean="0">
                <a:solidFill>
                  <a:srgbClr val="000000"/>
                </a:solidFill>
                <a:latin typeface="Lucida Console" pitchFamily="49" charset="0"/>
              </a:rPr>
              <a:t>, </a:t>
            </a:r>
            <a:r>
              <a:rPr lang="en-US" sz="1400" i="1" dirty="0" smtClean="0">
                <a:solidFill>
                  <a:srgbClr val="2A00FF"/>
                </a:solidFill>
                <a:latin typeface="Lucida Console" pitchFamily="49" charset="0"/>
              </a:rPr>
              <a:t>"N3"</a:t>
            </a:r>
            <a:r>
              <a:rPr lang="en-US" sz="1400" i="1" dirty="0" smtClean="0">
                <a:solidFill>
                  <a:srgbClr val="000000"/>
                </a:solidFill>
                <a:latin typeface="Lucida Console" pitchFamily="49" charset="0"/>
              </a:rPr>
              <a:t>);</a:t>
            </a:r>
            <a:endParaRPr lang="en-US" sz="1400" dirty="0">
              <a:latin typeface="Lucida Console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049DE9-C0F9-4F78-AD96-8894A9D81730}" type="slidenum">
              <a:rPr lang="de-CH"/>
              <a:pPr/>
              <a:t>8</a:t>
            </a:fld>
            <a:endParaRPr lang="de-CH"/>
          </a:p>
        </p:txBody>
      </p:sp>
      <p:sp>
        <p:nvSpPr>
          <p:cNvPr id="25293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Pain Points of Raw Jena API Programming</a:t>
            </a:r>
            <a:endParaRPr lang="en-US" dirty="0"/>
          </a:p>
        </p:txBody>
      </p:sp>
      <p:sp>
        <p:nvSpPr>
          <p:cNvPr id="252938" name="Rectangle 10"/>
          <p:cNvSpPr>
            <a:spLocks noGrp="1" noChangeArrowheads="1"/>
          </p:cNvSpPr>
          <p:nvPr>
            <p:ph type="body" sz="half" idx="1"/>
          </p:nvPr>
        </p:nvSpPr>
        <p:spPr>
          <a:xfrm>
            <a:off x="323850" y="1447800"/>
            <a:ext cx="7753350" cy="4281488"/>
          </a:xfrm>
          <a:noFill/>
          <a:ln/>
        </p:spPr>
        <p:txBody>
          <a:bodyPr/>
          <a:lstStyle/>
          <a:p>
            <a:pPr lvl="1"/>
            <a:r>
              <a:rPr lang="en-US" sz="2000" dirty="0" smtClean="0"/>
              <a:t>You need to create unique URI’s for every entity.</a:t>
            </a:r>
          </a:p>
          <a:p>
            <a:pPr lvl="1"/>
            <a:r>
              <a:rPr lang="en-US" sz="2000" dirty="0" smtClean="0"/>
              <a:t>You must specify the type of each primitive value.</a:t>
            </a:r>
          </a:p>
          <a:p>
            <a:pPr lvl="1"/>
            <a:r>
              <a:rPr lang="en-US" sz="2000" dirty="0" smtClean="0"/>
              <a:t>Properties must be created for each bean property.</a:t>
            </a:r>
          </a:p>
          <a:p>
            <a:pPr lvl="1"/>
            <a:r>
              <a:rPr lang="en-US" sz="2000" dirty="0" smtClean="0"/>
              <a:t>The impedance mismatch is similar to what we had with RDBMS</a:t>
            </a:r>
          </a:p>
          <a:p>
            <a:pPr lvl="1"/>
            <a:endParaRPr lang="en-US" dirty="0" smtClean="0"/>
          </a:p>
          <a:p>
            <a:pPr lvl="2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9B1B794-86AB-4C2D-B6A0-E23BCB4A14C7}" type="slidenum">
              <a:rPr lang="de-CH"/>
              <a:pPr/>
              <a:t>9</a:t>
            </a:fld>
            <a:endParaRPr lang="de-CH"/>
          </a:p>
        </p:txBody>
      </p:sp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The Same Assertions with </a:t>
            </a:r>
            <a:r>
              <a:rPr lang="en-US" dirty="0" err="1" smtClean="0"/>
              <a:t>JenaBean</a:t>
            </a:r>
            <a:endParaRPr lang="en-US" dirty="0"/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00"/>
                </a:solidFill>
                <a:latin typeface="Lucida Console" pitchFamily="49" charset="0"/>
              </a:rPr>
              <a:t>Model m = </a:t>
            </a:r>
            <a:r>
              <a:rPr lang="en-US" dirty="0" err="1" smtClean="0">
                <a:solidFill>
                  <a:srgbClr val="000000"/>
                </a:solidFill>
                <a:latin typeface="Lucida Console" pitchFamily="49" charset="0"/>
              </a:rPr>
              <a:t>ModelFactory.</a:t>
            </a:r>
            <a:r>
              <a:rPr lang="en-US" i="1" dirty="0" err="1" smtClean="0">
                <a:solidFill>
                  <a:srgbClr val="000000"/>
                </a:solidFill>
                <a:latin typeface="Lucida Console" pitchFamily="49" charset="0"/>
              </a:rPr>
              <a:t>createDefaultModel</a:t>
            </a:r>
            <a:r>
              <a:rPr lang="en-US" i="1" dirty="0" smtClean="0">
                <a:solidFill>
                  <a:srgbClr val="000000"/>
                </a:solidFill>
                <a:latin typeface="Lucida Console" pitchFamily="49" charset="0"/>
              </a:rPr>
              <a:t>();</a:t>
            </a:r>
          </a:p>
          <a:p>
            <a:r>
              <a:rPr lang="en-US" dirty="0" smtClean="0">
                <a:solidFill>
                  <a:srgbClr val="000000"/>
                </a:solidFill>
                <a:latin typeface="Lucida Console" pitchFamily="49" charset="0"/>
              </a:rPr>
              <a:t>Bean2RDF writer = </a:t>
            </a:r>
            <a:r>
              <a:rPr lang="en-US" dirty="0" smtClean="0">
                <a:solidFill>
                  <a:srgbClr val="7F0055"/>
                </a:solidFill>
                <a:latin typeface="Lucida Console" pitchFamily="49" charset="0"/>
              </a:rPr>
              <a:t>new</a:t>
            </a:r>
            <a:r>
              <a:rPr lang="en-US" dirty="0" smtClean="0">
                <a:solidFill>
                  <a:srgbClr val="000000"/>
                </a:solidFill>
                <a:latin typeface="Lucida Console" pitchFamily="49" charset="0"/>
              </a:rPr>
              <a:t> Bean2RDF(m);</a:t>
            </a:r>
          </a:p>
          <a:p>
            <a:r>
              <a:rPr lang="fr-FR" dirty="0" smtClean="0">
                <a:solidFill>
                  <a:srgbClr val="000000"/>
                </a:solidFill>
                <a:highlight>
                  <a:srgbClr val="FFF893"/>
                </a:highlight>
                <a:latin typeface="Lucida Console" pitchFamily="49" charset="0"/>
              </a:rPr>
              <a:t>Article </a:t>
            </a:r>
            <a:r>
              <a:rPr lang="fr-FR" dirty="0" err="1" smtClean="0">
                <a:solidFill>
                  <a:srgbClr val="000000"/>
                </a:solidFill>
                <a:highlight>
                  <a:srgbClr val="FFF893"/>
                </a:highlight>
                <a:latin typeface="Lucida Console" pitchFamily="49" charset="0"/>
              </a:rPr>
              <a:t>article</a:t>
            </a:r>
            <a:r>
              <a:rPr lang="fr-FR" dirty="0" smtClean="0">
                <a:solidFill>
                  <a:srgbClr val="000000"/>
                </a:solidFill>
                <a:highlight>
                  <a:srgbClr val="FFF893"/>
                </a:highlight>
                <a:latin typeface="Lucida Console" pitchFamily="49" charset="0"/>
              </a:rPr>
              <a:t> = </a:t>
            </a:r>
            <a:r>
              <a:rPr lang="fr-FR" dirty="0" smtClean="0">
                <a:solidFill>
                  <a:srgbClr val="7F0055"/>
                </a:solidFill>
                <a:highlight>
                  <a:srgbClr val="FFF893"/>
                </a:highlight>
                <a:latin typeface="Lucida Console" pitchFamily="49" charset="0"/>
              </a:rPr>
              <a:t>new</a:t>
            </a:r>
            <a:r>
              <a:rPr lang="fr-FR" dirty="0" smtClean="0">
                <a:solidFill>
                  <a:srgbClr val="000000"/>
                </a:solidFill>
                <a:highlight>
                  <a:srgbClr val="FFF893"/>
                </a:highlight>
                <a:latin typeface="Lucida Console" pitchFamily="49" charset="0"/>
              </a:rPr>
              <a:t> Article(</a:t>
            </a:r>
          </a:p>
          <a:p>
            <a:r>
              <a:rPr lang="fr-FR" dirty="0" smtClean="0">
                <a:solidFill>
                  <a:srgbClr val="000000"/>
                </a:solidFill>
                <a:highlight>
                  <a:srgbClr val="FFF893"/>
                </a:highlight>
                <a:latin typeface="Lucida Console" pitchFamily="49" charset="0"/>
              </a:rPr>
              <a:t>   </a:t>
            </a:r>
            <a:r>
              <a:rPr lang="fr-FR" dirty="0" smtClean="0">
                <a:solidFill>
                  <a:srgbClr val="2A00FF"/>
                </a:solidFill>
                <a:highlight>
                  <a:srgbClr val="FFF893"/>
                </a:highlight>
                <a:latin typeface="Lucida Console" pitchFamily="49" charset="0"/>
              </a:rPr>
              <a:t>"http://www.ibm.com/developerworks/xml/library/j-jena/"</a:t>
            </a:r>
            <a:r>
              <a:rPr lang="fr-FR" dirty="0" smtClean="0">
                <a:solidFill>
                  <a:srgbClr val="000000"/>
                </a:solidFill>
                <a:highlight>
                  <a:srgbClr val="FFF893"/>
                </a:highlight>
                <a:latin typeface="Lucida Console" pitchFamily="49" charset="0"/>
              </a:rPr>
              <a:t>);</a:t>
            </a:r>
          </a:p>
          <a:p>
            <a:r>
              <a:rPr lang="en-US" dirty="0" err="1" smtClean="0">
                <a:solidFill>
                  <a:srgbClr val="000000"/>
                </a:solidFill>
                <a:latin typeface="Lucida Console" pitchFamily="49" charset="0"/>
              </a:rPr>
              <a:t>article.setCreator</a:t>
            </a:r>
            <a:r>
              <a:rPr lang="en-US" dirty="0" smtClean="0">
                <a:solidFill>
                  <a:srgbClr val="000000"/>
                </a:solidFill>
                <a:latin typeface="Lucida Console" pitchFamily="49" charset="0"/>
              </a:rPr>
              <a:t>(</a:t>
            </a:r>
            <a:r>
              <a:rPr lang="en-US" dirty="0" smtClean="0">
                <a:solidFill>
                  <a:srgbClr val="2A00FF"/>
                </a:solidFill>
                <a:latin typeface="Lucida Console" pitchFamily="49" charset="0"/>
              </a:rPr>
              <a:t>"Philip McCarthy"</a:t>
            </a:r>
            <a:r>
              <a:rPr lang="en-US" dirty="0" smtClean="0">
                <a:solidFill>
                  <a:srgbClr val="000000"/>
                </a:solidFill>
                <a:latin typeface="Lucida Console" pitchFamily="49" charset="0"/>
              </a:rPr>
              <a:t>);</a:t>
            </a:r>
          </a:p>
          <a:p>
            <a:r>
              <a:rPr lang="en-US" dirty="0" err="1" smtClean="0">
                <a:solidFill>
                  <a:srgbClr val="000000"/>
                </a:solidFill>
                <a:latin typeface="Lucida Console" pitchFamily="49" charset="0"/>
              </a:rPr>
              <a:t>article.setTitle</a:t>
            </a:r>
            <a:r>
              <a:rPr lang="en-US" dirty="0" smtClean="0">
                <a:solidFill>
                  <a:srgbClr val="000000"/>
                </a:solidFill>
                <a:latin typeface="Lucida Console" pitchFamily="49" charset="0"/>
              </a:rPr>
              <a:t>(</a:t>
            </a:r>
            <a:r>
              <a:rPr lang="en-US" dirty="0" smtClean="0">
                <a:solidFill>
                  <a:srgbClr val="2A00FF"/>
                </a:solidFill>
                <a:latin typeface="Lucida Console" pitchFamily="49" charset="0"/>
              </a:rPr>
              <a:t>"Introduction to Jena"</a:t>
            </a:r>
            <a:r>
              <a:rPr lang="en-US" dirty="0" smtClean="0">
                <a:solidFill>
                  <a:srgbClr val="000000"/>
                </a:solidFill>
                <a:latin typeface="Lucida Console" pitchFamily="49" charset="0"/>
              </a:rPr>
              <a:t>);</a:t>
            </a:r>
          </a:p>
          <a:p>
            <a:r>
              <a:rPr lang="en-US" dirty="0" err="1" smtClean="0">
                <a:solidFill>
                  <a:srgbClr val="000000"/>
                </a:solidFill>
                <a:latin typeface="Lucida Console" pitchFamily="49" charset="0"/>
              </a:rPr>
              <a:t>article.setSubject</a:t>
            </a:r>
            <a:r>
              <a:rPr lang="en-US" dirty="0" smtClean="0">
                <a:solidFill>
                  <a:srgbClr val="000000"/>
                </a:solidFill>
                <a:latin typeface="Lucida Console" pitchFamily="49" charset="0"/>
              </a:rPr>
              <a:t>(</a:t>
            </a:r>
            <a:r>
              <a:rPr lang="en-US" dirty="0" smtClean="0">
                <a:solidFill>
                  <a:srgbClr val="2A00FF"/>
                </a:solidFill>
                <a:latin typeface="Lucida Console" pitchFamily="49" charset="0"/>
              </a:rPr>
              <a:t>"</a:t>
            </a:r>
            <a:r>
              <a:rPr lang="en-US" dirty="0" err="1" smtClean="0">
                <a:solidFill>
                  <a:srgbClr val="2A00FF"/>
                </a:solidFill>
                <a:latin typeface="Lucida Console" pitchFamily="49" charset="0"/>
              </a:rPr>
              <a:t>jena</a:t>
            </a:r>
            <a:r>
              <a:rPr lang="en-US" dirty="0" smtClean="0">
                <a:solidFill>
                  <a:srgbClr val="2A00FF"/>
                </a:solidFill>
                <a:latin typeface="Lucida Console" pitchFamily="49" charset="0"/>
              </a:rPr>
              <a:t>, </a:t>
            </a:r>
            <a:r>
              <a:rPr lang="en-US" dirty="0" err="1" smtClean="0">
                <a:solidFill>
                  <a:srgbClr val="2A00FF"/>
                </a:solidFill>
                <a:latin typeface="Lucida Console" pitchFamily="49" charset="0"/>
              </a:rPr>
              <a:t>rdf</a:t>
            </a:r>
            <a:r>
              <a:rPr lang="en-US" dirty="0" smtClean="0">
                <a:solidFill>
                  <a:srgbClr val="2A00FF"/>
                </a:solidFill>
                <a:latin typeface="Lucida Console" pitchFamily="49" charset="0"/>
              </a:rPr>
              <a:t>, java, semantic web"</a:t>
            </a:r>
            <a:r>
              <a:rPr lang="en-US" dirty="0" smtClean="0">
                <a:solidFill>
                  <a:srgbClr val="000000"/>
                </a:solidFill>
                <a:latin typeface="Lucida Console" pitchFamily="49" charset="0"/>
              </a:rPr>
              <a:t>);</a:t>
            </a:r>
          </a:p>
          <a:p>
            <a:r>
              <a:rPr lang="en-US" dirty="0" err="1" smtClean="0">
                <a:solidFill>
                  <a:srgbClr val="000000"/>
                </a:solidFill>
                <a:latin typeface="Lucida Console" pitchFamily="49" charset="0"/>
              </a:rPr>
              <a:t>writer.save</a:t>
            </a:r>
            <a:r>
              <a:rPr lang="en-US" dirty="0" smtClean="0">
                <a:solidFill>
                  <a:srgbClr val="000000"/>
                </a:solidFill>
                <a:latin typeface="Lucida Console" pitchFamily="49" charset="0"/>
              </a:rPr>
              <a:t>(article);</a:t>
            </a:r>
          </a:p>
          <a:p>
            <a:r>
              <a:rPr lang="en-US" dirty="0" err="1" smtClean="0">
                <a:solidFill>
                  <a:srgbClr val="000000"/>
                </a:solidFill>
                <a:latin typeface="Lucida Console" pitchFamily="49" charset="0"/>
              </a:rPr>
              <a:t>m.write</a:t>
            </a:r>
            <a:r>
              <a:rPr lang="en-US" dirty="0" smtClean="0">
                <a:solidFill>
                  <a:srgbClr val="000000"/>
                </a:solidFill>
                <a:latin typeface="Lucida Console" pitchFamily="49" charset="0"/>
              </a:rPr>
              <a:t>(</a:t>
            </a:r>
            <a:r>
              <a:rPr lang="en-US" dirty="0" err="1" smtClean="0">
                <a:solidFill>
                  <a:srgbClr val="000000"/>
                </a:solidFill>
                <a:latin typeface="Lucida Console" pitchFamily="49" charset="0"/>
              </a:rPr>
              <a:t>System.</a:t>
            </a:r>
            <a:r>
              <a:rPr lang="en-US" i="1" dirty="0" err="1" smtClean="0">
                <a:solidFill>
                  <a:srgbClr val="0000C0"/>
                </a:solidFill>
                <a:latin typeface="Lucida Console" pitchFamily="49" charset="0"/>
              </a:rPr>
              <a:t>out</a:t>
            </a:r>
            <a:r>
              <a:rPr lang="en-US" i="1" dirty="0" smtClean="0">
                <a:solidFill>
                  <a:srgbClr val="000000"/>
                </a:solidFill>
                <a:latin typeface="Lucida Console" pitchFamily="49" charset="0"/>
              </a:rPr>
              <a:t>, </a:t>
            </a:r>
            <a:r>
              <a:rPr lang="en-US" i="1" dirty="0" smtClean="0">
                <a:solidFill>
                  <a:srgbClr val="2A00FF"/>
                </a:solidFill>
                <a:latin typeface="Lucida Console" pitchFamily="49" charset="0"/>
              </a:rPr>
              <a:t>"N3"</a:t>
            </a:r>
            <a:r>
              <a:rPr lang="en-US" i="1" dirty="0" smtClean="0">
                <a:solidFill>
                  <a:srgbClr val="000000"/>
                </a:solidFill>
                <a:latin typeface="Lucida Console" pitchFamily="49" charset="0"/>
              </a:rPr>
              <a:t>);</a:t>
            </a:r>
            <a:endParaRPr lang="en-US" dirty="0">
              <a:latin typeface="Lucida Console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jazoon_2009 (2)">
  <a:themeElements>
    <a:clrScheme name="jazoon_2009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58585A"/>
      </a:accent1>
      <a:accent2>
        <a:srgbClr val="B5123E"/>
      </a:accent2>
      <a:accent3>
        <a:srgbClr val="FFFFFF"/>
      </a:accent3>
      <a:accent4>
        <a:srgbClr val="000000"/>
      </a:accent4>
      <a:accent5>
        <a:srgbClr val="B4B4B5"/>
      </a:accent5>
      <a:accent6>
        <a:srgbClr val="A40F37"/>
      </a:accent6>
      <a:hlink>
        <a:srgbClr val="F9B200"/>
      </a:hlink>
      <a:folHlink>
        <a:srgbClr val="009DDB"/>
      </a:folHlink>
    </a:clrScheme>
    <a:fontScheme name="jazoon_2009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34" charset="-128"/>
          </a:defRPr>
        </a:defPPr>
      </a:lstStyle>
    </a:lnDef>
  </a:objectDefaults>
  <a:extraClrSchemeLst>
    <a:extraClrScheme>
      <a:clrScheme name="jazoon_2009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58585A"/>
        </a:accent1>
        <a:accent2>
          <a:srgbClr val="B5123E"/>
        </a:accent2>
        <a:accent3>
          <a:srgbClr val="FFFFFF"/>
        </a:accent3>
        <a:accent4>
          <a:srgbClr val="000000"/>
        </a:accent4>
        <a:accent5>
          <a:srgbClr val="B4B4B5"/>
        </a:accent5>
        <a:accent6>
          <a:srgbClr val="A40F37"/>
        </a:accent6>
        <a:hlink>
          <a:srgbClr val="F9B200"/>
        </a:hlink>
        <a:folHlink>
          <a:srgbClr val="009DD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azoon_2009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58585A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B4B4B5"/>
        </a:accent5>
        <a:accent6>
          <a:srgbClr val="000000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58585A"/>
      </a:accent1>
      <a:accent2>
        <a:srgbClr val="000000"/>
      </a:accent2>
      <a:accent3>
        <a:srgbClr val="FFFFFF"/>
      </a:accent3>
      <a:accent4>
        <a:srgbClr val="000000"/>
      </a:accent4>
      <a:accent5>
        <a:srgbClr val="B4B4B5"/>
      </a:accent5>
      <a:accent6>
        <a:srgbClr val="000000"/>
      </a:accent6>
      <a:hlink>
        <a:srgbClr val="000000"/>
      </a:hlink>
      <a:folHlink>
        <a:srgbClr val="0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jazoon_2009 1">
    <a:dk1>
      <a:srgbClr val="000000"/>
    </a:dk1>
    <a:lt1>
      <a:srgbClr val="FFFFFF"/>
    </a:lt1>
    <a:dk2>
      <a:srgbClr val="000000"/>
    </a:dk2>
    <a:lt2>
      <a:srgbClr val="808080"/>
    </a:lt2>
    <a:accent1>
      <a:srgbClr val="58585A"/>
    </a:accent1>
    <a:accent2>
      <a:srgbClr val="B5123E"/>
    </a:accent2>
    <a:accent3>
      <a:srgbClr val="FFFFFF"/>
    </a:accent3>
    <a:accent4>
      <a:srgbClr val="000000"/>
    </a:accent4>
    <a:accent5>
      <a:srgbClr val="B4B4B5"/>
    </a:accent5>
    <a:accent6>
      <a:srgbClr val="A40F37"/>
    </a:accent6>
    <a:hlink>
      <a:srgbClr val="F9B200"/>
    </a:hlink>
    <a:folHlink>
      <a:srgbClr val="009DD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jazoon_2009 (2)</Template>
  <TotalTime>3242</TotalTime>
  <Words>2155</Words>
  <Application>Microsoft Office PowerPoint</Application>
  <PresentationFormat>On-screen Show (4:3)</PresentationFormat>
  <Paragraphs>414</Paragraphs>
  <Slides>36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jazoon_2009 (2)</vt:lpstr>
      <vt:lpstr>Programming with JenaBean</vt:lpstr>
      <vt:lpstr>Slide 2</vt:lpstr>
      <vt:lpstr>Slide 3</vt:lpstr>
      <vt:lpstr>AGENDA</vt:lpstr>
      <vt:lpstr>Why Not Microformats?</vt:lpstr>
      <vt:lpstr>Some example foaf:</vt:lpstr>
      <vt:lpstr>Equivalent Raw Jena API Client Code</vt:lpstr>
      <vt:lpstr>Pain Points of Raw Jena API Programming</vt:lpstr>
      <vt:lpstr>Creating The Same Assertions with JenaBean</vt:lpstr>
      <vt:lpstr>The JenaBean Project</vt:lpstr>
      <vt:lpstr>Programming with JenaBean is Simple</vt:lpstr>
      <vt:lpstr>The Simplest Possible Example</vt:lpstr>
      <vt:lpstr>Saving an Instance of Person</vt:lpstr>
      <vt:lpstr>Overriding the Default Namespace</vt:lpstr>
      <vt:lpstr>Overriding the Default Property Bindings</vt:lpstr>
      <vt:lpstr>Extending Person to Support Friendship</vt:lpstr>
      <vt:lpstr>Loading Beans from a Model</vt:lpstr>
      <vt:lpstr>JenaBean Support for OWL Entailments</vt:lpstr>
      <vt:lpstr>Reading Existing RDF/OWL</vt:lpstr>
      <vt:lpstr>Example Geonames “feature” entry</vt:lpstr>
      <vt:lpstr>Crafting beans for existing RDF requires care</vt:lpstr>
      <vt:lpstr>JenaBean can auto discover JenaBeans, provided it knows the package(s) </vt:lpstr>
      <vt:lpstr>JenaBean tip: handling lang encoded strings</vt:lpstr>
      <vt:lpstr>Query Support</vt:lpstr>
      <vt:lpstr>thewebsemantic.Sparql Util</vt:lpstr>
      <vt:lpstr>Summary</vt:lpstr>
      <vt:lpstr>Summary</vt:lpstr>
      <vt:lpstr>JenaBean Fluent Programming API</vt:lpstr>
      <vt:lpstr>Example: wgs84 geo vocabulary</vt:lpstr>
      <vt:lpstr>A fluent api + good IDE makes things fun</vt:lpstr>
      <vt:lpstr>Create a new anonymous iCal event.</vt:lpstr>
      <vt:lpstr>Full Example: Creating an iCal event for the meetup</vt:lpstr>
      <vt:lpstr>JenaBean comes with a few common vocabulary interfaces</vt:lpstr>
      <vt:lpstr>Fluent API summary:</vt:lpstr>
      <vt:lpstr>Project Ideas</vt:lpstr>
      <vt:lpstr>Slide 36</vt:lpstr>
    </vt:vector>
  </TitlesOfParts>
  <Manager/>
  <Company>Sabre Inc.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&lt;SUBJECT/THEME&gt;</dc:title>
  <dc:subject>Presentation</dc:subject>
  <dc:creator>SG0897954</dc:creator>
  <cp:keywords/>
  <dc:description/>
  <cp:lastModifiedBy>SG0897954</cp:lastModifiedBy>
  <cp:revision>259</cp:revision>
  <cp:lastPrinted>2006-09-02T10:06:42Z</cp:lastPrinted>
  <dcterms:created xsi:type="dcterms:W3CDTF">2009-06-13T23:16:04Z</dcterms:created>
  <dcterms:modified xsi:type="dcterms:W3CDTF">2010-01-24T21:54:20Z</dcterms:modified>
  <cp:category/>
</cp:coreProperties>
</file>